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91" r:id="rId3"/>
    <p:sldId id="292" r:id="rId4"/>
    <p:sldId id="257" r:id="rId5"/>
    <p:sldId id="293" r:id="rId6"/>
    <p:sldId id="261" r:id="rId7"/>
    <p:sldId id="258" r:id="rId8"/>
    <p:sldId id="267" r:id="rId9"/>
    <p:sldId id="259" r:id="rId10"/>
    <p:sldId id="260" r:id="rId11"/>
    <p:sldId id="262" r:id="rId12"/>
    <p:sldId id="297" r:id="rId13"/>
    <p:sldId id="265" r:id="rId14"/>
    <p:sldId id="299" r:id="rId15"/>
    <p:sldId id="300" r:id="rId16"/>
    <p:sldId id="266" r:id="rId17"/>
    <p:sldId id="295" r:id="rId18"/>
    <p:sldId id="301" r:id="rId19"/>
    <p:sldId id="296" r:id="rId20"/>
    <p:sldId id="294" r:id="rId21"/>
  </p:sldIdLst>
  <p:sldSz cx="20104100" cy="11309350"/>
  <p:notesSz cx="20104100" cy="1130935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9" d="100"/>
          <a:sy n="49" d="100"/>
        </p:scale>
        <p:origin x="768" y="8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tx1"/>
                </a:solidFill>
                <a:latin typeface="Calibri"/>
                <a:cs typeface="Calibri"/>
              </a:defRPr>
            </a:lvl1pPr>
          </a:lstStyle>
          <a:p>
            <a:endParaRPr/>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95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10967" y="1221591"/>
            <a:ext cx="18282285" cy="0"/>
          </a:xfrm>
          <a:custGeom>
            <a:avLst/>
            <a:gdLst/>
            <a:ahLst/>
            <a:cxnLst/>
            <a:rect l="l" t="t" r="r" b="b"/>
            <a:pathLst>
              <a:path w="18282285">
                <a:moveTo>
                  <a:pt x="0" y="0"/>
                </a:moveTo>
                <a:lnTo>
                  <a:pt x="18282166" y="0"/>
                </a:lnTo>
              </a:path>
            </a:pathLst>
          </a:custGeom>
          <a:ln w="3175">
            <a:solidFill>
              <a:srgbClr val="000000"/>
            </a:solidFill>
          </a:ln>
        </p:spPr>
        <p:txBody>
          <a:bodyPr wrap="square" lIns="0" tIns="0" rIns="0" bIns="0" rtlCol="0"/>
          <a:lstStyle/>
          <a:p>
            <a:endParaRPr/>
          </a:p>
        </p:txBody>
      </p:sp>
      <p:sp>
        <p:nvSpPr>
          <p:cNvPr id="2" name="Holder 2"/>
          <p:cNvSpPr>
            <a:spLocks noGrp="1"/>
          </p:cNvSpPr>
          <p:nvPr>
            <p:ph type="title"/>
          </p:nvPr>
        </p:nvSpPr>
        <p:spPr>
          <a:xfrm>
            <a:off x="6890414" y="5334990"/>
            <a:ext cx="6323271" cy="628650"/>
          </a:xfrm>
          <a:prstGeom prst="rect">
            <a:avLst/>
          </a:prstGeom>
        </p:spPr>
        <p:txBody>
          <a:bodyPr wrap="square" lIns="0" tIns="0" rIns="0" bIns="0">
            <a:spAutoFit/>
          </a:bodyPr>
          <a:lstStyle>
            <a:lvl1pPr>
              <a:defRPr sz="3950" b="0" i="0">
                <a:solidFill>
                  <a:schemeClr val="tx1"/>
                </a:solidFill>
                <a:latin typeface="Calibri"/>
                <a:cs typeface="Calibri"/>
              </a:defRPr>
            </a:lvl1pPr>
          </a:lstStyle>
          <a:p>
            <a:endParaRPr/>
          </a:p>
        </p:txBody>
      </p:sp>
      <p:sp>
        <p:nvSpPr>
          <p:cNvPr id="3" name="Holder 3"/>
          <p:cNvSpPr>
            <a:spLocks noGrp="1"/>
          </p:cNvSpPr>
          <p:nvPr>
            <p:ph type="body" idx="1"/>
          </p:nvPr>
        </p:nvSpPr>
        <p:spPr>
          <a:xfrm>
            <a:off x="859980" y="3954261"/>
            <a:ext cx="18384520" cy="662558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9569260" y="4880135"/>
            <a:ext cx="9142095" cy="697627"/>
          </a:xfrm>
          <a:prstGeom prst="rect">
            <a:avLst/>
          </a:prstGeom>
        </p:spPr>
        <p:txBody>
          <a:bodyPr vert="horz" wrap="square" lIns="0" tIns="12700" rIns="0" bIns="0" rtlCol="0">
            <a:spAutoFit/>
          </a:bodyPr>
          <a:lstStyle/>
          <a:p>
            <a:pPr marL="12700" algn="l">
              <a:spcBef>
                <a:spcPts val="100"/>
              </a:spcBef>
            </a:pPr>
            <a:r>
              <a:rPr lang="tr-TR" sz="4450" spc="409" dirty="0">
                <a:solidFill>
                  <a:srgbClr val="151515"/>
                </a:solidFill>
              </a:rPr>
              <a:t>       </a:t>
            </a:r>
            <a:r>
              <a:rPr sz="4450" spc="409" dirty="0">
                <a:solidFill>
                  <a:srgbClr val="151515"/>
                </a:solidFill>
              </a:rPr>
              <a:t>Telco</a:t>
            </a:r>
            <a:r>
              <a:rPr lang="tr-TR" sz="4450" spc="409" dirty="0">
                <a:solidFill>
                  <a:srgbClr val="151515"/>
                </a:solidFill>
              </a:rPr>
              <a:t> </a:t>
            </a:r>
            <a:r>
              <a:rPr lang="tr-TR" sz="4450" i="0" dirty="0" err="1">
                <a:effectLst/>
                <a:latin typeface="+mn-lt"/>
              </a:rPr>
              <a:t>Customer</a:t>
            </a:r>
            <a:r>
              <a:rPr lang="tr-TR" sz="4400" i="0" dirty="0">
                <a:effectLst/>
                <a:latin typeface="+mj-lt"/>
              </a:rPr>
              <a:t> </a:t>
            </a:r>
            <a:r>
              <a:rPr sz="4450" spc="484" dirty="0">
                <a:solidFill>
                  <a:srgbClr val="151515"/>
                </a:solidFill>
              </a:rPr>
              <a:t>Churn</a:t>
            </a:r>
            <a:r>
              <a:rPr sz="4450" spc="85" dirty="0">
                <a:solidFill>
                  <a:srgbClr val="151515"/>
                </a:solidFill>
              </a:rPr>
              <a:t> </a:t>
            </a:r>
            <a:endParaRPr sz="4450" dirty="0"/>
          </a:p>
        </p:txBody>
      </p:sp>
      <p:pic>
        <p:nvPicPr>
          <p:cNvPr id="4" name="object 4"/>
          <p:cNvPicPr/>
          <p:nvPr/>
        </p:nvPicPr>
        <p:blipFill>
          <a:blip r:embed="rId2" cstate="print"/>
          <a:stretch>
            <a:fillRect/>
          </a:stretch>
        </p:blipFill>
        <p:spPr>
          <a:xfrm>
            <a:off x="0" y="0"/>
            <a:ext cx="6483572" cy="11308555"/>
          </a:xfrm>
          <a:prstGeom prst="rect">
            <a:avLst/>
          </a:prstGeom>
        </p:spPr>
      </p:pic>
      <p:sp>
        <p:nvSpPr>
          <p:cNvPr id="2" name="Metin kutusu 1">
            <a:extLst>
              <a:ext uri="{FF2B5EF4-FFF2-40B4-BE49-F238E27FC236}">
                <a16:creationId xmlns:a16="http://schemas.microsoft.com/office/drawing/2014/main" id="{9169735D-EBC5-C0C3-C293-E1D2FDE73431}"/>
              </a:ext>
            </a:extLst>
          </p:cNvPr>
          <p:cNvSpPr txBox="1"/>
          <p:nvPr/>
        </p:nvSpPr>
        <p:spPr>
          <a:xfrm>
            <a:off x="14166850" y="8245475"/>
            <a:ext cx="4544505" cy="954107"/>
          </a:xfrm>
          <a:prstGeom prst="rect">
            <a:avLst/>
          </a:prstGeom>
          <a:noFill/>
        </p:spPr>
        <p:txBody>
          <a:bodyPr wrap="square" rtlCol="0">
            <a:spAutoFit/>
          </a:bodyPr>
          <a:lstStyle/>
          <a:p>
            <a:r>
              <a:rPr lang="tr-TR" sz="2800" dirty="0">
                <a:latin typeface="+mn-lt"/>
              </a:rPr>
              <a:t>Merve KARAGÖZ</a:t>
            </a:r>
          </a:p>
          <a:p>
            <a:r>
              <a:rPr lang="tr-TR" sz="2800" dirty="0" err="1">
                <a:latin typeface="+mn-lt"/>
              </a:rPr>
              <a:t>Bootcamp</a:t>
            </a:r>
            <a:r>
              <a:rPr lang="tr-TR" sz="2800" dirty="0">
                <a:latin typeface="+mn-lt"/>
              </a:rPr>
              <a:t> Bitirme Projesi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07485" y="540162"/>
            <a:ext cx="5702935" cy="478155"/>
          </a:xfrm>
          <a:prstGeom prst="rect">
            <a:avLst/>
          </a:prstGeom>
        </p:spPr>
        <p:txBody>
          <a:bodyPr vert="horz" wrap="square" lIns="0" tIns="14604" rIns="0" bIns="0" rtlCol="0">
            <a:spAutoFit/>
          </a:bodyPr>
          <a:lstStyle/>
          <a:p>
            <a:pPr marL="12700">
              <a:lnSpc>
                <a:spcPct val="100000"/>
              </a:lnSpc>
              <a:spcBef>
                <a:spcPts val="114"/>
              </a:spcBef>
            </a:pPr>
            <a:r>
              <a:rPr sz="2900" spc="265" dirty="0">
                <a:latin typeface="Arial Unicode MS"/>
                <a:cs typeface="Arial Unicode MS"/>
              </a:rPr>
              <a:t>Görev</a:t>
            </a:r>
            <a:r>
              <a:rPr sz="2900" spc="-15" dirty="0">
                <a:latin typeface="Arial Unicode MS"/>
                <a:cs typeface="Arial Unicode MS"/>
              </a:rPr>
              <a:t> </a:t>
            </a:r>
            <a:r>
              <a:rPr sz="2900" spc="130" dirty="0">
                <a:latin typeface="Arial Unicode MS"/>
                <a:cs typeface="Arial Unicode MS"/>
              </a:rPr>
              <a:t>2</a:t>
            </a:r>
            <a:r>
              <a:rPr sz="2900" spc="-10" dirty="0">
                <a:latin typeface="Arial Unicode MS"/>
                <a:cs typeface="Arial Unicode MS"/>
              </a:rPr>
              <a:t> </a:t>
            </a:r>
            <a:r>
              <a:rPr sz="2900" spc="120" dirty="0">
                <a:latin typeface="Arial Unicode MS"/>
                <a:cs typeface="Arial Unicode MS"/>
              </a:rPr>
              <a:t>:</a:t>
            </a:r>
            <a:r>
              <a:rPr sz="2900" spc="-10" dirty="0">
                <a:latin typeface="Arial Unicode MS"/>
                <a:cs typeface="Arial Unicode MS"/>
              </a:rPr>
              <a:t> </a:t>
            </a:r>
            <a:r>
              <a:rPr sz="2950" spc="229" dirty="0">
                <a:latin typeface="Arial Unicode MS"/>
                <a:cs typeface="Arial Unicode MS"/>
              </a:rPr>
              <a:t>Feature</a:t>
            </a:r>
            <a:r>
              <a:rPr sz="2950" spc="-145" dirty="0">
                <a:latin typeface="Arial Unicode MS"/>
                <a:cs typeface="Arial Unicode MS"/>
              </a:rPr>
              <a:t> </a:t>
            </a:r>
            <a:r>
              <a:rPr sz="2950" spc="190" dirty="0">
                <a:latin typeface="Arial Unicode MS"/>
                <a:cs typeface="Arial Unicode MS"/>
              </a:rPr>
              <a:t>Engineering</a:t>
            </a:r>
            <a:endParaRPr sz="2950">
              <a:latin typeface="Arial Unicode MS"/>
              <a:cs typeface="Arial Unicode MS"/>
            </a:endParaRPr>
          </a:p>
        </p:txBody>
      </p:sp>
      <p:sp>
        <p:nvSpPr>
          <p:cNvPr id="5" name="object 5"/>
          <p:cNvSpPr txBox="1"/>
          <p:nvPr/>
        </p:nvSpPr>
        <p:spPr>
          <a:xfrm>
            <a:off x="913086" y="2815276"/>
            <a:ext cx="9519964" cy="4586512"/>
          </a:xfrm>
          <a:prstGeom prst="rect">
            <a:avLst/>
          </a:prstGeom>
        </p:spPr>
        <p:txBody>
          <a:bodyPr vert="horz" wrap="square" lIns="0" tIns="13335" rIns="0" bIns="0" rtlCol="0">
            <a:spAutoFit/>
          </a:bodyPr>
          <a:lstStyle/>
          <a:p>
            <a:pPr marL="12700">
              <a:lnSpc>
                <a:spcPct val="100000"/>
              </a:lnSpc>
              <a:spcBef>
                <a:spcPts val="105"/>
              </a:spcBef>
              <a:tabLst>
                <a:tab pos="1237615" algn="l"/>
              </a:tabLst>
            </a:pPr>
            <a:r>
              <a:rPr sz="2300" b="1" spc="100" dirty="0">
                <a:latin typeface="Century Gothic"/>
                <a:cs typeface="Century Gothic"/>
              </a:rPr>
              <a:t>Adım</a:t>
            </a:r>
            <a:r>
              <a:rPr sz="2300" b="1" spc="-130" dirty="0">
                <a:latin typeface="Century Gothic"/>
                <a:cs typeface="Century Gothic"/>
              </a:rPr>
              <a:t> </a:t>
            </a:r>
            <a:r>
              <a:rPr sz="2300" b="1" spc="-90" dirty="0">
                <a:latin typeface="Century Gothic"/>
                <a:cs typeface="Century Gothic"/>
              </a:rPr>
              <a:t>1:	</a:t>
            </a:r>
            <a:r>
              <a:rPr sz="2300" spc="185" dirty="0">
                <a:latin typeface="Calibri"/>
                <a:cs typeface="Calibri"/>
              </a:rPr>
              <a:t>Eksik</a:t>
            </a:r>
            <a:r>
              <a:rPr sz="2300" spc="35" dirty="0">
                <a:latin typeface="Calibri"/>
                <a:cs typeface="Calibri"/>
              </a:rPr>
              <a:t> </a:t>
            </a:r>
            <a:r>
              <a:rPr sz="2300" spc="265" dirty="0">
                <a:latin typeface="Calibri"/>
                <a:cs typeface="Calibri"/>
              </a:rPr>
              <a:t>ve</a:t>
            </a:r>
            <a:r>
              <a:rPr sz="2300" spc="50" dirty="0">
                <a:latin typeface="Calibri"/>
                <a:cs typeface="Calibri"/>
              </a:rPr>
              <a:t> </a:t>
            </a:r>
            <a:r>
              <a:rPr sz="2300" spc="235" dirty="0">
                <a:latin typeface="Calibri"/>
                <a:cs typeface="Calibri"/>
              </a:rPr>
              <a:t>aykırı</a:t>
            </a:r>
            <a:r>
              <a:rPr sz="2300" spc="45" dirty="0">
                <a:latin typeface="Calibri"/>
                <a:cs typeface="Calibri"/>
              </a:rPr>
              <a:t> </a:t>
            </a:r>
            <a:r>
              <a:rPr sz="2300" spc="235" dirty="0">
                <a:latin typeface="Calibri"/>
                <a:cs typeface="Calibri"/>
              </a:rPr>
              <a:t>gözlemler</a:t>
            </a:r>
            <a:r>
              <a:rPr sz="2300" spc="40" dirty="0">
                <a:latin typeface="Calibri"/>
                <a:cs typeface="Calibri"/>
              </a:rPr>
              <a:t> </a:t>
            </a:r>
            <a:r>
              <a:rPr sz="2300" spc="180" dirty="0">
                <a:latin typeface="Calibri"/>
                <a:cs typeface="Calibri"/>
              </a:rPr>
              <a:t>için</a:t>
            </a:r>
            <a:r>
              <a:rPr sz="2300" spc="40" dirty="0">
                <a:latin typeface="Calibri"/>
                <a:cs typeface="Calibri"/>
              </a:rPr>
              <a:t> </a:t>
            </a:r>
            <a:r>
              <a:rPr sz="2300" spc="220" dirty="0">
                <a:latin typeface="Calibri"/>
                <a:cs typeface="Calibri"/>
              </a:rPr>
              <a:t>gerekli</a:t>
            </a:r>
            <a:r>
              <a:rPr sz="2300" spc="45" dirty="0">
                <a:latin typeface="Calibri"/>
                <a:cs typeface="Calibri"/>
              </a:rPr>
              <a:t> </a:t>
            </a:r>
            <a:r>
              <a:rPr sz="2300" spc="165" dirty="0" err="1">
                <a:latin typeface="Calibri"/>
                <a:cs typeface="Calibri"/>
              </a:rPr>
              <a:t>işlemleri</a:t>
            </a:r>
            <a:r>
              <a:rPr sz="2300" spc="45" dirty="0">
                <a:latin typeface="Calibri"/>
                <a:cs typeface="Calibri"/>
              </a:rPr>
              <a:t> </a:t>
            </a:r>
            <a:r>
              <a:rPr sz="2300" spc="220" dirty="0">
                <a:latin typeface="Calibri"/>
                <a:cs typeface="Calibri"/>
              </a:rPr>
              <a:t>yap</a:t>
            </a:r>
            <a:r>
              <a:rPr lang="tr-TR" sz="2300" spc="220" dirty="0" err="1">
                <a:latin typeface="Calibri"/>
                <a:cs typeface="Calibri"/>
              </a:rPr>
              <a:t>mak</a:t>
            </a:r>
            <a:r>
              <a:rPr sz="2300" spc="220" dirty="0">
                <a:latin typeface="Calibri"/>
                <a:cs typeface="Calibri"/>
              </a:rPr>
              <a:t>.</a:t>
            </a:r>
            <a:endParaRPr sz="2300" dirty="0">
              <a:latin typeface="Calibri"/>
              <a:cs typeface="Calibri"/>
            </a:endParaRPr>
          </a:p>
          <a:p>
            <a:pPr>
              <a:lnSpc>
                <a:spcPct val="100000"/>
              </a:lnSpc>
              <a:spcBef>
                <a:spcPts val="15"/>
              </a:spcBef>
            </a:pPr>
            <a:endParaRPr sz="4550" dirty="0">
              <a:latin typeface="Calibri"/>
              <a:cs typeface="Calibri"/>
            </a:endParaRPr>
          </a:p>
          <a:p>
            <a:pPr marL="12700">
              <a:lnSpc>
                <a:spcPct val="100000"/>
              </a:lnSpc>
              <a:spcBef>
                <a:spcPts val="5"/>
              </a:spcBef>
            </a:pPr>
            <a:r>
              <a:rPr sz="2300" b="1" spc="100" dirty="0">
                <a:latin typeface="Century Gothic"/>
                <a:cs typeface="Century Gothic"/>
              </a:rPr>
              <a:t>Adım</a:t>
            </a:r>
            <a:r>
              <a:rPr sz="2300" b="1" spc="-140" dirty="0">
                <a:latin typeface="Century Gothic"/>
                <a:cs typeface="Century Gothic"/>
              </a:rPr>
              <a:t> </a:t>
            </a:r>
            <a:r>
              <a:rPr sz="2300" b="1" spc="110" dirty="0">
                <a:latin typeface="Century Gothic"/>
                <a:cs typeface="Century Gothic"/>
              </a:rPr>
              <a:t>2:</a:t>
            </a:r>
            <a:r>
              <a:rPr sz="2300" b="1" spc="-135" dirty="0">
                <a:latin typeface="Century Gothic"/>
                <a:cs typeface="Century Gothic"/>
              </a:rPr>
              <a:t> </a:t>
            </a:r>
            <a:r>
              <a:rPr sz="2300" spc="220" dirty="0">
                <a:latin typeface="Calibri"/>
                <a:cs typeface="Calibri"/>
              </a:rPr>
              <a:t>Yeni</a:t>
            </a:r>
            <a:r>
              <a:rPr sz="2300" spc="40" dirty="0">
                <a:latin typeface="Calibri"/>
                <a:cs typeface="Calibri"/>
              </a:rPr>
              <a:t> </a:t>
            </a:r>
            <a:r>
              <a:rPr sz="2300" spc="220" dirty="0" err="1">
                <a:latin typeface="Calibri"/>
                <a:cs typeface="Calibri"/>
              </a:rPr>
              <a:t>değişkenler</a:t>
            </a:r>
            <a:r>
              <a:rPr sz="2300" spc="35" dirty="0">
                <a:latin typeface="Calibri"/>
                <a:cs typeface="Calibri"/>
              </a:rPr>
              <a:t> </a:t>
            </a:r>
            <a:r>
              <a:rPr sz="2300" spc="195" dirty="0" err="1">
                <a:latin typeface="Calibri"/>
                <a:cs typeface="Calibri"/>
              </a:rPr>
              <a:t>oluştur</a:t>
            </a:r>
            <a:r>
              <a:rPr lang="tr-TR" sz="2300" spc="195" dirty="0" err="1">
                <a:latin typeface="Calibri"/>
                <a:cs typeface="Calibri"/>
              </a:rPr>
              <a:t>mak</a:t>
            </a:r>
            <a:r>
              <a:rPr sz="2300" spc="195" dirty="0">
                <a:latin typeface="Calibri"/>
                <a:cs typeface="Calibri"/>
              </a:rPr>
              <a:t>.</a:t>
            </a:r>
            <a:endParaRPr sz="2300" dirty="0">
              <a:latin typeface="Calibri"/>
              <a:cs typeface="Calibri"/>
            </a:endParaRPr>
          </a:p>
          <a:p>
            <a:pPr>
              <a:lnSpc>
                <a:spcPct val="100000"/>
              </a:lnSpc>
              <a:spcBef>
                <a:spcPts val="55"/>
              </a:spcBef>
            </a:pPr>
            <a:endParaRPr sz="4450" dirty="0">
              <a:latin typeface="Calibri"/>
              <a:cs typeface="Calibri"/>
            </a:endParaRPr>
          </a:p>
          <a:p>
            <a:pPr marL="12700">
              <a:lnSpc>
                <a:spcPct val="100000"/>
              </a:lnSpc>
              <a:spcBef>
                <a:spcPts val="5"/>
              </a:spcBef>
              <a:tabLst>
                <a:tab pos="1290955" algn="l"/>
              </a:tabLst>
            </a:pPr>
            <a:r>
              <a:rPr sz="2300" b="1" spc="100" dirty="0">
                <a:latin typeface="Century Gothic"/>
                <a:cs typeface="Century Gothic"/>
              </a:rPr>
              <a:t>Adım</a:t>
            </a:r>
            <a:r>
              <a:rPr sz="2300" b="1" spc="-130" dirty="0">
                <a:latin typeface="Century Gothic"/>
                <a:cs typeface="Century Gothic"/>
              </a:rPr>
              <a:t> </a:t>
            </a:r>
            <a:r>
              <a:rPr sz="2300" b="1" spc="120" dirty="0">
                <a:latin typeface="Century Gothic"/>
                <a:cs typeface="Century Gothic"/>
              </a:rPr>
              <a:t>3:	</a:t>
            </a:r>
            <a:r>
              <a:rPr sz="2300" spc="240" dirty="0">
                <a:latin typeface="Calibri"/>
                <a:cs typeface="Calibri"/>
              </a:rPr>
              <a:t>Encoding</a:t>
            </a:r>
            <a:r>
              <a:rPr sz="2300" spc="25" dirty="0">
                <a:latin typeface="Calibri"/>
                <a:cs typeface="Calibri"/>
              </a:rPr>
              <a:t> </a:t>
            </a:r>
            <a:r>
              <a:rPr sz="2300" spc="160" dirty="0" err="1">
                <a:latin typeface="Calibri"/>
                <a:cs typeface="Calibri"/>
              </a:rPr>
              <a:t>işlemlerini</a:t>
            </a:r>
            <a:r>
              <a:rPr sz="2300" spc="40" dirty="0">
                <a:latin typeface="Calibri"/>
                <a:cs typeface="Calibri"/>
              </a:rPr>
              <a:t> </a:t>
            </a:r>
            <a:r>
              <a:rPr sz="2300" spc="204" dirty="0" err="1">
                <a:latin typeface="Calibri"/>
                <a:cs typeface="Calibri"/>
              </a:rPr>
              <a:t>gerçekleşti</a:t>
            </a:r>
            <a:r>
              <a:rPr lang="tr-TR" sz="2300" spc="204" dirty="0" err="1">
                <a:latin typeface="Calibri"/>
                <a:cs typeface="Calibri"/>
              </a:rPr>
              <a:t>rmek</a:t>
            </a:r>
            <a:r>
              <a:rPr sz="2300" spc="204" dirty="0">
                <a:latin typeface="Calibri"/>
                <a:cs typeface="Calibri"/>
              </a:rPr>
              <a:t>.</a:t>
            </a:r>
            <a:endParaRPr sz="2300" dirty="0">
              <a:latin typeface="Calibri"/>
              <a:cs typeface="Calibri"/>
            </a:endParaRPr>
          </a:p>
          <a:p>
            <a:pPr>
              <a:lnSpc>
                <a:spcPct val="100000"/>
              </a:lnSpc>
              <a:spcBef>
                <a:spcPts val="55"/>
              </a:spcBef>
            </a:pPr>
            <a:endParaRPr sz="4500" dirty="0">
              <a:latin typeface="Calibri"/>
              <a:cs typeface="Calibri"/>
            </a:endParaRPr>
          </a:p>
          <a:p>
            <a:pPr marL="12700">
              <a:lnSpc>
                <a:spcPct val="100000"/>
              </a:lnSpc>
            </a:pPr>
            <a:r>
              <a:rPr sz="2300" b="1" spc="100" dirty="0">
                <a:latin typeface="Century Gothic"/>
                <a:cs typeface="Century Gothic"/>
              </a:rPr>
              <a:t>Adım</a:t>
            </a:r>
            <a:r>
              <a:rPr sz="2300" b="1" spc="-130" dirty="0">
                <a:latin typeface="Century Gothic"/>
                <a:cs typeface="Century Gothic"/>
              </a:rPr>
              <a:t> </a:t>
            </a:r>
            <a:r>
              <a:rPr sz="2300" b="1" spc="215" dirty="0">
                <a:latin typeface="Century Gothic"/>
                <a:cs typeface="Century Gothic"/>
              </a:rPr>
              <a:t>4:</a:t>
            </a:r>
            <a:r>
              <a:rPr sz="2300" b="1" spc="-125" dirty="0">
                <a:latin typeface="Century Gothic"/>
                <a:cs typeface="Century Gothic"/>
              </a:rPr>
              <a:t> </a:t>
            </a:r>
            <a:r>
              <a:rPr sz="2300" spc="220" dirty="0">
                <a:latin typeface="Calibri"/>
                <a:cs typeface="Calibri"/>
              </a:rPr>
              <a:t>Numerik</a:t>
            </a:r>
            <a:r>
              <a:rPr sz="2300" spc="40" dirty="0">
                <a:latin typeface="Calibri"/>
                <a:cs typeface="Calibri"/>
              </a:rPr>
              <a:t> </a:t>
            </a:r>
            <a:r>
              <a:rPr sz="2300" spc="220" dirty="0">
                <a:latin typeface="Calibri"/>
                <a:cs typeface="Calibri"/>
              </a:rPr>
              <a:t>değişkenler</a:t>
            </a:r>
            <a:r>
              <a:rPr sz="2300" spc="45" dirty="0">
                <a:latin typeface="Calibri"/>
                <a:cs typeface="Calibri"/>
              </a:rPr>
              <a:t> </a:t>
            </a:r>
            <a:r>
              <a:rPr sz="2300" spc="180" dirty="0">
                <a:latin typeface="Calibri"/>
                <a:cs typeface="Calibri"/>
              </a:rPr>
              <a:t>için</a:t>
            </a:r>
            <a:r>
              <a:rPr sz="2300" spc="45" dirty="0">
                <a:latin typeface="Calibri"/>
                <a:cs typeface="Calibri"/>
              </a:rPr>
              <a:t> </a:t>
            </a:r>
            <a:r>
              <a:rPr sz="2300" spc="260" dirty="0" err="1">
                <a:latin typeface="Calibri"/>
                <a:cs typeface="Calibri"/>
              </a:rPr>
              <a:t>standartlaştırma</a:t>
            </a:r>
            <a:r>
              <a:rPr sz="2300" spc="45" dirty="0">
                <a:latin typeface="Calibri"/>
                <a:cs typeface="Calibri"/>
              </a:rPr>
              <a:t> </a:t>
            </a:r>
            <a:r>
              <a:rPr sz="2300" spc="225" dirty="0">
                <a:latin typeface="Calibri"/>
                <a:cs typeface="Calibri"/>
              </a:rPr>
              <a:t>yap</a:t>
            </a:r>
            <a:r>
              <a:rPr lang="tr-TR" sz="2300" spc="225" dirty="0" err="1">
                <a:latin typeface="Calibri"/>
                <a:cs typeface="Calibri"/>
              </a:rPr>
              <a:t>mak</a:t>
            </a:r>
            <a:r>
              <a:rPr sz="2300" spc="225" dirty="0">
                <a:latin typeface="Calibri"/>
                <a:cs typeface="Calibri"/>
              </a:rPr>
              <a:t>.</a:t>
            </a:r>
            <a:endParaRPr sz="2300" dirty="0">
              <a:latin typeface="Calibri"/>
              <a:cs typeface="Calibri"/>
            </a:endParaRPr>
          </a:p>
          <a:p>
            <a:pPr>
              <a:lnSpc>
                <a:spcPct val="100000"/>
              </a:lnSpc>
              <a:spcBef>
                <a:spcPts val="15"/>
              </a:spcBef>
            </a:pPr>
            <a:endParaRPr sz="4550" dirty="0">
              <a:latin typeface="Calibri"/>
              <a:cs typeface="Calibri"/>
            </a:endParaRPr>
          </a:p>
          <a:p>
            <a:pPr marL="12700">
              <a:lnSpc>
                <a:spcPct val="100000"/>
              </a:lnSpc>
            </a:pPr>
            <a:r>
              <a:rPr sz="2300" b="1" spc="100" dirty="0">
                <a:latin typeface="Century Gothic"/>
                <a:cs typeface="Century Gothic"/>
              </a:rPr>
              <a:t>Adım</a:t>
            </a:r>
            <a:r>
              <a:rPr sz="2300" b="1" spc="-135" dirty="0">
                <a:latin typeface="Century Gothic"/>
                <a:cs typeface="Century Gothic"/>
              </a:rPr>
              <a:t> </a:t>
            </a:r>
            <a:r>
              <a:rPr sz="2300" b="1" spc="125" dirty="0">
                <a:latin typeface="Century Gothic"/>
                <a:cs typeface="Century Gothic"/>
              </a:rPr>
              <a:t>5:</a:t>
            </a:r>
            <a:r>
              <a:rPr sz="2300" b="1" spc="-125" dirty="0">
                <a:latin typeface="Century Gothic"/>
                <a:cs typeface="Century Gothic"/>
              </a:rPr>
              <a:t> </a:t>
            </a:r>
            <a:r>
              <a:rPr sz="2300" spc="175" dirty="0">
                <a:latin typeface="Calibri"/>
                <a:cs typeface="Calibri"/>
              </a:rPr>
              <a:t>Model</a:t>
            </a:r>
            <a:r>
              <a:rPr sz="2300" spc="35" dirty="0">
                <a:latin typeface="Calibri"/>
                <a:cs typeface="Calibri"/>
              </a:rPr>
              <a:t> </a:t>
            </a:r>
            <a:r>
              <a:rPr sz="2300" spc="190" dirty="0" err="1">
                <a:latin typeface="Calibri"/>
                <a:cs typeface="Calibri"/>
              </a:rPr>
              <a:t>oluştur</a:t>
            </a:r>
            <a:r>
              <a:rPr lang="tr-TR" sz="2300" spc="190" dirty="0" err="1">
                <a:latin typeface="Calibri"/>
                <a:cs typeface="Calibri"/>
              </a:rPr>
              <a:t>mak</a:t>
            </a:r>
            <a:r>
              <a:rPr sz="2300" spc="190" dirty="0">
                <a:latin typeface="Calibri"/>
                <a:cs typeface="Calibri"/>
              </a:rPr>
              <a:t>.</a:t>
            </a:r>
            <a:endParaRPr sz="23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8AE5DF-5623-4363-27E2-31EB74F28DF8}"/>
              </a:ext>
            </a:extLst>
          </p:cNvPr>
          <p:cNvSpPr>
            <a:spLocks noGrp="1"/>
          </p:cNvSpPr>
          <p:nvPr>
            <p:ph type="title"/>
          </p:nvPr>
        </p:nvSpPr>
        <p:spPr/>
        <p:txBody>
          <a:bodyPr/>
          <a:lstStyle/>
          <a:p>
            <a:endParaRPr lang="tr-TR"/>
          </a:p>
        </p:txBody>
      </p:sp>
      <p:sp>
        <p:nvSpPr>
          <p:cNvPr id="3" name="Metin Yer Tutucusu 2">
            <a:extLst>
              <a:ext uri="{FF2B5EF4-FFF2-40B4-BE49-F238E27FC236}">
                <a16:creationId xmlns:a16="http://schemas.microsoft.com/office/drawing/2014/main" id="{8F58797A-D483-6BE9-47BF-F6E0D4CD880F}"/>
              </a:ext>
            </a:extLst>
          </p:cNvPr>
          <p:cNvSpPr>
            <a:spLocks noGrp="1"/>
          </p:cNvSpPr>
          <p:nvPr>
            <p:ph type="body" idx="1"/>
          </p:nvPr>
        </p:nvSpPr>
        <p:spPr/>
        <p:txBody>
          <a:bodyPr/>
          <a:lstStyle/>
          <a:p>
            <a:endParaRPr lang="tr-TR" dirty="0"/>
          </a:p>
        </p:txBody>
      </p:sp>
      <p:pic>
        <p:nvPicPr>
          <p:cNvPr id="5" name="Resim 4">
            <a:extLst>
              <a:ext uri="{FF2B5EF4-FFF2-40B4-BE49-F238E27FC236}">
                <a16:creationId xmlns:a16="http://schemas.microsoft.com/office/drawing/2014/main" id="{B84DB6C9-DAC9-BCC0-E860-0832395B8DB9}"/>
              </a:ext>
            </a:extLst>
          </p:cNvPr>
          <p:cNvPicPr>
            <a:picLocks noChangeAspect="1"/>
          </p:cNvPicPr>
          <p:nvPr/>
        </p:nvPicPr>
        <p:blipFill rotWithShape="1">
          <a:blip r:embed="rId2"/>
          <a:srcRect t="7037" b="7037"/>
          <a:stretch/>
        </p:blipFill>
        <p:spPr>
          <a:xfrm>
            <a:off x="859600" y="1740650"/>
            <a:ext cx="18288000" cy="8839200"/>
          </a:xfrm>
          <a:prstGeom prst="rect">
            <a:avLst/>
          </a:prstGeom>
        </p:spPr>
      </p:pic>
      <p:sp>
        <p:nvSpPr>
          <p:cNvPr id="4" name="Metin kutusu 3">
            <a:extLst>
              <a:ext uri="{FF2B5EF4-FFF2-40B4-BE49-F238E27FC236}">
                <a16:creationId xmlns:a16="http://schemas.microsoft.com/office/drawing/2014/main" id="{E4D477A5-5F17-F759-0869-0C05C027A7B9}"/>
              </a:ext>
            </a:extLst>
          </p:cNvPr>
          <p:cNvSpPr txBox="1"/>
          <p:nvPr/>
        </p:nvSpPr>
        <p:spPr>
          <a:xfrm>
            <a:off x="1136650" y="549275"/>
            <a:ext cx="6781800" cy="523220"/>
          </a:xfrm>
          <a:prstGeom prst="rect">
            <a:avLst/>
          </a:prstGeom>
          <a:noFill/>
        </p:spPr>
        <p:txBody>
          <a:bodyPr wrap="square" rtlCol="0">
            <a:spAutoFit/>
          </a:bodyPr>
          <a:lstStyle/>
          <a:p>
            <a:r>
              <a:rPr lang="tr-TR" sz="2800" dirty="0"/>
              <a:t>Keşifsel Veri Analizi</a:t>
            </a:r>
          </a:p>
        </p:txBody>
      </p:sp>
    </p:spTree>
    <p:extLst>
      <p:ext uri="{BB962C8B-B14F-4D97-AF65-F5344CB8AC3E}">
        <p14:creationId xmlns:p14="http://schemas.microsoft.com/office/powerpoint/2010/main" val="4150923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28F14A2-9A5A-6899-4B1F-37B3A4D960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050" y="2987674"/>
            <a:ext cx="6297224" cy="4772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89BA2DF-DEFD-5635-A2C7-4D3DC2710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27152" y="2987674"/>
            <a:ext cx="6297224" cy="4772025"/>
          </a:xfrm>
          <a:prstGeom prst="rect">
            <a:avLst/>
          </a:prstGeom>
          <a:noFill/>
          <a:extLst>
            <a:ext uri="{909E8E84-426E-40DD-AFC4-6F175D3DCCD1}">
              <a14:hiddenFill xmlns:a14="http://schemas.microsoft.com/office/drawing/2010/main">
                <a:solidFill>
                  <a:srgbClr val="FFFFFF"/>
                </a:solidFill>
              </a14:hiddenFill>
            </a:ext>
          </a:extLst>
        </p:spPr>
      </p:pic>
      <p:sp>
        <p:nvSpPr>
          <p:cNvPr id="4" name="Metin kutusu 3">
            <a:extLst>
              <a:ext uri="{FF2B5EF4-FFF2-40B4-BE49-F238E27FC236}">
                <a16:creationId xmlns:a16="http://schemas.microsoft.com/office/drawing/2014/main" id="{B438B602-22A3-A1BC-5B61-62D332FEFFE5}"/>
              </a:ext>
            </a:extLst>
          </p:cNvPr>
          <p:cNvSpPr txBox="1"/>
          <p:nvPr/>
        </p:nvSpPr>
        <p:spPr>
          <a:xfrm>
            <a:off x="908050" y="8626475"/>
            <a:ext cx="18745200" cy="523220"/>
          </a:xfrm>
          <a:prstGeom prst="rect">
            <a:avLst/>
          </a:prstGeom>
          <a:noFill/>
        </p:spPr>
        <p:txBody>
          <a:bodyPr wrap="square" rtlCol="0">
            <a:spAutoFit/>
          </a:bodyPr>
          <a:lstStyle/>
          <a:p>
            <a:r>
              <a:rPr lang="tr-TR" sz="2800" dirty="0">
                <a:solidFill>
                  <a:srgbClr val="292929"/>
                </a:solidFill>
                <a:latin typeface="source-serif-pro"/>
              </a:rPr>
              <a:t>P</a:t>
            </a:r>
            <a:r>
              <a:rPr lang="tr-TR" sz="2800" b="0" i="0" dirty="0">
                <a:solidFill>
                  <a:srgbClr val="292929"/>
                </a:solidFill>
                <a:effectLst/>
                <a:latin typeface="source-serif-pro"/>
              </a:rPr>
              <a:t>asta grafiklerinden görebiliyoruz, erkek ve kadın dağılımı yakın görünüyor. Öte yandan, yaşlılar daha fazla çalkantıya eğilimlidir</a:t>
            </a:r>
            <a:r>
              <a:rPr lang="tr-TR" b="0" i="0" dirty="0">
                <a:solidFill>
                  <a:srgbClr val="292929"/>
                </a:solidFill>
                <a:effectLst/>
                <a:latin typeface="source-serif-pro"/>
              </a:rPr>
              <a:t>.</a:t>
            </a:r>
            <a:endParaRPr lang="tr-TR" dirty="0"/>
          </a:p>
        </p:txBody>
      </p:sp>
      <p:sp>
        <p:nvSpPr>
          <p:cNvPr id="5" name="Metin kutusu 4">
            <a:extLst>
              <a:ext uri="{FF2B5EF4-FFF2-40B4-BE49-F238E27FC236}">
                <a16:creationId xmlns:a16="http://schemas.microsoft.com/office/drawing/2014/main" id="{0400BA96-C7C3-BDA3-D7B8-E8D806DE4635}"/>
              </a:ext>
            </a:extLst>
          </p:cNvPr>
          <p:cNvSpPr txBox="1"/>
          <p:nvPr/>
        </p:nvSpPr>
        <p:spPr>
          <a:xfrm>
            <a:off x="1060450" y="625475"/>
            <a:ext cx="4953000" cy="523220"/>
          </a:xfrm>
          <a:prstGeom prst="rect">
            <a:avLst/>
          </a:prstGeom>
          <a:noFill/>
        </p:spPr>
        <p:txBody>
          <a:bodyPr wrap="square" rtlCol="0">
            <a:spAutoFit/>
          </a:bodyPr>
          <a:lstStyle/>
          <a:p>
            <a:r>
              <a:rPr lang="tr-TR" sz="2800" dirty="0"/>
              <a:t>3. BULGULAR</a:t>
            </a:r>
          </a:p>
        </p:txBody>
      </p:sp>
    </p:spTree>
    <p:extLst>
      <p:ext uri="{BB962C8B-B14F-4D97-AF65-F5344CB8AC3E}">
        <p14:creationId xmlns:p14="http://schemas.microsoft.com/office/powerpoint/2010/main" val="1847631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4A47540F-0A25-C4CA-7519-B228BDC077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50" y="2682875"/>
            <a:ext cx="9308460" cy="65512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762507A-3ABB-EB45-4340-99725B910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0991" y="2682875"/>
            <a:ext cx="9308458" cy="6551270"/>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20873C0B-E1A8-8BC9-CD76-41E136ECC6F3}"/>
              </a:ext>
            </a:extLst>
          </p:cNvPr>
          <p:cNvSpPr txBox="1"/>
          <p:nvPr/>
        </p:nvSpPr>
        <p:spPr>
          <a:xfrm>
            <a:off x="1365250" y="473075"/>
            <a:ext cx="4800600" cy="800219"/>
          </a:xfrm>
          <a:prstGeom prst="rect">
            <a:avLst/>
          </a:prstGeom>
          <a:noFill/>
        </p:spPr>
        <p:txBody>
          <a:bodyPr wrap="square" rtlCol="0">
            <a:spAutoFit/>
          </a:bodyPr>
          <a:lstStyle/>
          <a:p>
            <a:r>
              <a:rPr lang="tr-TR" sz="2800" dirty="0"/>
              <a:t>3. BULGULAR</a:t>
            </a:r>
          </a:p>
          <a:p>
            <a:endParaRPr lang="tr-TR" dirty="0"/>
          </a:p>
        </p:txBody>
      </p:sp>
    </p:spTree>
    <p:extLst>
      <p:ext uri="{BB962C8B-B14F-4D97-AF65-F5344CB8AC3E}">
        <p14:creationId xmlns:p14="http://schemas.microsoft.com/office/powerpoint/2010/main" val="3906416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1563B8-3942-F99B-1C0E-46D33BA1F870}"/>
              </a:ext>
            </a:extLst>
          </p:cNvPr>
          <p:cNvSpPr>
            <a:spLocks noGrp="1"/>
          </p:cNvSpPr>
          <p:nvPr>
            <p:ph type="title"/>
          </p:nvPr>
        </p:nvSpPr>
        <p:spPr>
          <a:xfrm>
            <a:off x="1212850" y="473076"/>
            <a:ext cx="10363201" cy="684058"/>
          </a:xfrm>
        </p:spPr>
        <p:txBody>
          <a:bodyPr/>
          <a:lstStyle/>
          <a:p>
            <a:r>
              <a:rPr lang="tr-TR" dirty="0"/>
              <a:t>MODELLEME</a:t>
            </a:r>
          </a:p>
        </p:txBody>
      </p:sp>
      <p:pic>
        <p:nvPicPr>
          <p:cNvPr id="2050" name="Picture 2">
            <a:extLst>
              <a:ext uri="{FF2B5EF4-FFF2-40B4-BE49-F238E27FC236}">
                <a16:creationId xmlns:a16="http://schemas.microsoft.com/office/drawing/2014/main" id="{AE5B01B1-4646-8E91-DC53-50880F7725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0" y="2653520"/>
            <a:ext cx="6991350" cy="5493204"/>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4072ADD2-7B8A-CA58-81AC-C540B35EDCF2}"/>
              </a:ext>
            </a:extLst>
          </p:cNvPr>
          <p:cNvPicPr>
            <a:picLocks noChangeAspect="1"/>
          </p:cNvPicPr>
          <p:nvPr/>
        </p:nvPicPr>
        <p:blipFill rotWithShape="1">
          <a:blip r:embed="rId3"/>
          <a:srcRect t="7778" b="4074"/>
          <a:stretch/>
        </p:blipFill>
        <p:spPr>
          <a:xfrm>
            <a:off x="9229858" y="2821622"/>
            <a:ext cx="10194792" cy="6338253"/>
          </a:xfrm>
          <a:prstGeom prst="rect">
            <a:avLst/>
          </a:prstGeom>
        </p:spPr>
      </p:pic>
    </p:spTree>
    <p:extLst>
      <p:ext uri="{BB962C8B-B14F-4D97-AF65-F5344CB8AC3E}">
        <p14:creationId xmlns:p14="http://schemas.microsoft.com/office/powerpoint/2010/main" val="6675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7E2150B-610D-84A6-580A-49825F141503}"/>
              </a:ext>
            </a:extLst>
          </p:cNvPr>
          <p:cNvSpPr>
            <a:spLocks noGrp="1"/>
          </p:cNvSpPr>
          <p:nvPr>
            <p:ph type="title"/>
          </p:nvPr>
        </p:nvSpPr>
        <p:spPr>
          <a:xfrm rot="10800000" flipV="1">
            <a:off x="1289049" y="226296"/>
            <a:ext cx="11924635" cy="1215717"/>
          </a:xfrm>
        </p:spPr>
        <p:txBody>
          <a:bodyPr/>
          <a:lstStyle/>
          <a:p>
            <a:r>
              <a:rPr lang="tr-TR" i="0" dirty="0">
                <a:solidFill>
                  <a:srgbClr val="292929"/>
                </a:solidFill>
                <a:effectLst/>
                <a:latin typeface="sohne"/>
              </a:rPr>
              <a:t>Modelin performansı</a:t>
            </a:r>
            <a:br>
              <a:rPr lang="tr-TR" i="0" dirty="0">
                <a:solidFill>
                  <a:srgbClr val="292929"/>
                </a:solidFill>
                <a:effectLst/>
                <a:latin typeface="sohne"/>
              </a:rPr>
            </a:br>
            <a:endParaRPr lang="tr-TR" dirty="0"/>
          </a:p>
        </p:txBody>
      </p:sp>
      <p:sp>
        <p:nvSpPr>
          <p:cNvPr id="3" name="Metin Yer Tutucusu 2">
            <a:extLst>
              <a:ext uri="{FF2B5EF4-FFF2-40B4-BE49-F238E27FC236}">
                <a16:creationId xmlns:a16="http://schemas.microsoft.com/office/drawing/2014/main" id="{E4B6FAC3-25D9-C5D0-A578-E09C9D8357FA}"/>
              </a:ext>
            </a:extLst>
          </p:cNvPr>
          <p:cNvSpPr>
            <a:spLocks noGrp="1"/>
          </p:cNvSpPr>
          <p:nvPr>
            <p:ph type="body" idx="1"/>
          </p:nvPr>
        </p:nvSpPr>
        <p:spPr>
          <a:xfrm>
            <a:off x="755650" y="9236075"/>
            <a:ext cx="17983200" cy="1292662"/>
          </a:xfrm>
        </p:spPr>
        <p:txBody>
          <a:bodyPr/>
          <a:lstStyle/>
          <a:p>
            <a:r>
              <a:rPr lang="tr-TR" sz="2800" i="0" dirty="0">
                <a:solidFill>
                  <a:srgbClr val="292929"/>
                </a:solidFill>
                <a:effectLst/>
                <a:latin typeface="+mj-lt"/>
              </a:rPr>
              <a:t>Makine öğrenimi sürecinin son adımı , karışıklık matrisi ve bazı değerlendirme ölçütlerini kullanarak modelin performansını (en iyi </a:t>
            </a:r>
            <a:r>
              <a:rPr lang="tr-TR" sz="2800" i="0" dirty="0" err="1">
                <a:solidFill>
                  <a:srgbClr val="292929"/>
                </a:solidFill>
                <a:effectLst/>
                <a:latin typeface="+mj-lt"/>
              </a:rPr>
              <a:t>hiperparametreler</a:t>
            </a:r>
            <a:r>
              <a:rPr lang="tr-TR" sz="2800" i="0" dirty="0">
                <a:solidFill>
                  <a:srgbClr val="292929"/>
                </a:solidFill>
                <a:effectLst/>
                <a:latin typeface="+mj-lt"/>
              </a:rPr>
              <a:t>) kontrol etmektir .</a:t>
            </a:r>
            <a:endParaRPr lang="tr-TR" sz="2800" dirty="0">
              <a:latin typeface="+mj-lt"/>
            </a:endParaRPr>
          </a:p>
        </p:txBody>
      </p:sp>
      <p:pic>
        <p:nvPicPr>
          <p:cNvPr id="3076" name="Picture 4">
            <a:extLst>
              <a:ext uri="{FF2B5EF4-FFF2-40B4-BE49-F238E27FC236}">
                <a16:creationId xmlns:a16="http://schemas.microsoft.com/office/drawing/2014/main" id="{C691AC25-87EE-BF67-FA70-C4EE78F2E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0850" y="1692275"/>
            <a:ext cx="10515600" cy="6843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566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68AF199-346B-D351-659C-EB60FD842B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3650" y="1993832"/>
            <a:ext cx="9753600" cy="7349788"/>
          </a:xfrm>
          <a:prstGeom prst="rect">
            <a:avLst/>
          </a:prstGeom>
          <a:noFill/>
          <a:extLst>
            <a:ext uri="{909E8E84-426E-40DD-AFC4-6F175D3DCCD1}">
              <a14:hiddenFill xmlns:a14="http://schemas.microsoft.com/office/drawing/2010/main">
                <a:solidFill>
                  <a:srgbClr val="FFFFFF"/>
                </a:solidFill>
              </a14:hiddenFill>
            </a:ext>
          </a:extLst>
        </p:spPr>
      </p:pic>
      <p:sp>
        <p:nvSpPr>
          <p:cNvPr id="2" name="Metin kutusu 1">
            <a:extLst>
              <a:ext uri="{FF2B5EF4-FFF2-40B4-BE49-F238E27FC236}">
                <a16:creationId xmlns:a16="http://schemas.microsoft.com/office/drawing/2014/main" id="{159A2BB9-13A8-455F-4DA4-741010B697A3}"/>
              </a:ext>
            </a:extLst>
          </p:cNvPr>
          <p:cNvSpPr txBox="1"/>
          <p:nvPr/>
        </p:nvSpPr>
        <p:spPr>
          <a:xfrm>
            <a:off x="1289050" y="549275"/>
            <a:ext cx="7162800" cy="523220"/>
          </a:xfrm>
          <a:prstGeom prst="rect">
            <a:avLst/>
          </a:prstGeom>
          <a:noFill/>
        </p:spPr>
        <p:txBody>
          <a:bodyPr wrap="square" rtlCol="0">
            <a:spAutoFit/>
          </a:bodyPr>
          <a:lstStyle/>
          <a:p>
            <a:r>
              <a:rPr lang="tr-TR" sz="2800" dirty="0"/>
              <a:t>Karışıklık Matrisi</a:t>
            </a:r>
          </a:p>
        </p:txBody>
      </p:sp>
    </p:spTree>
    <p:extLst>
      <p:ext uri="{BB962C8B-B14F-4D97-AF65-F5344CB8AC3E}">
        <p14:creationId xmlns:p14="http://schemas.microsoft.com/office/powerpoint/2010/main" val="64113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0C636A5F-3CBA-555D-D620-00CEBC68ACAC}"/>
              </a:ext>
            </a:extLst>
          </p:cNvPr>
          <p:cNvPicPr>
            <a:picLocks noChangeAspect="1"/>
          </p:cNvPicPr>
          <p:nvPr/>
        </p:nvPicPr>
        <p:blipFill rotWithShape="1">
          <a:blip r:embed="rId2"/>
          <a:srcRect t="25926" r="48750" b="41482"/>
          <a:stretch/>
        </p:blipFill>
        <p:spPr>
          <a:xfrm>
            <a:off x="8375650" y="3063875"/>
            <a:ext cx="11201400" cy="4724400"/>
          </a:xfrm>
          <a:prstGeom prst="rect">
            <a:avLst/>
          </a:prstGeom>
        </p:spPr>
      </p:pic>
      <p:sp>
        <p:nvSpPr>
          <p:cNvPr id="2" name="Metin kutusu 1">
            <a:extLst>
              <a:ext uri="{FF2B5EF4-FFF2-40B4-BE49-F238E27FC236}">
                <a16:creationId xmlns:a16="http://schemas.microsoft.com/office/drawing/2014/main" id="{49E751EB-578E-EF15-D888-D6302F1FC5AD}"/>
              </a:ext>
            </a:extLst>
          </p:cNvPr>
          <p:cNvSpPr txBox="1"/>
          <p:nvPr/>
        </p:nvSpPr>
        <p:spPr>
          <a:xfrm>
            <a:off x="527050" y="1844675"/>
            <a:ext cx="7696200" cy="8125301"/>
          </a:xfrm>
          <a:prstGeom prst="rect">
            <a:avLst/>
          </a:prstGeom>
          <a:noFill/>
        </p:spPr>
        <p:txBody>
          <a:bodyPr wrap="square" rtlCol="0">
            <a:spAutoFit/>
          </a:bodyPr>
          <a:lstStyle/>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b="0" i="0" u="none" strike="noStrike" cap="none" normalizeH="0" baseline="0" dirty="0">
                <a:ln>
                  <a:noFill/>
                </a:ln>
                <a:solidFill>
                  <a:srgbClr val="292929"/>
                </a:solidFill>
                <a:effectLst/>
                <a:latin typeface="source-serif-pro"/>
              </a:rPr>
              <a:t>Elde edilen model, kaybetmeyen müşterileri daha doğru tahmin ediyor.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tr-TR" sz="2800" b="0" i="0" dirty="0">
                <a:solidFill>
                  <a:srgbClr val="292929"/>
                </a:solidFill>
                <a:effectLst/>
                <a:latin typeface="source-serif-pro"/>
              </a:rPr>
              <a:t>Bu bizi hiç şaşırtmamalı, çünkü </a:t>
            </a:r>
            <a:r>
              <a:rPr lang="tr-TR" sz="2800" i="0" dirty="0">
                <a:solidFill>
                  <a:srgbClr val="292929"/>
                </a:solidFill>
                <a:effectLst/>
                <a:latin typeface="source-serif-pro"/>
              </a:rPr>
              <a:t>gradyan artırıcı sınıflandırıcılar genellikle daha fazla gözlemi olan sınıflara karşı önyargılıdır</a:t>
            </a:r>
            <a:r>
              <a:rPr lang="tr-TR" sz="2800" b="0" i="0" dirty="0">
                <a:solidFill>
                  <a:srgbClr val="292929"/>
                </a:solidFill>
                <a:effectLst/>
                <a:latin typeface="source-serif-pro"/>
              </a:rPr>
              <a:t>.</a:t>
            </a:r>
            <a:endParaRPr kumimoji="0" lang="tr-TR" altLang="tr-TR" sz="2800" b="0" i="0" u="none" strike="noStrike" cap="none" normalizeH="0" baseline="0" dirty="0">
              <a:ln>
                <a:noFill/>
              </a:ln>
              <a:solidFill>
                <a:srgbClr val="292929"/>
              </a:solidFill>
              <a:effectLst/>
              <a:latin typeface="source-serif-pro"/>
            </a:endParaRP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b="0" i="0" u="none" strike="noStrike" cap="none" normalizeH="0" baseline="0" dirty="0">
                <a:ln>
                  <a:noFill/>
                </a:ln>
                <a:solidFill>
                  <a:srgbClr val="292929"/>
                </a:solidFill>
                <a:effectLst/>
                <a:latin typeface="source-serif-pro"/>
              </a:rPr>
              <a:t> Fark etmiş olabileceğiniz gibi, önceki özet, sınıflandırmanın doğruluğunu içermiyor.</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b="1" i="0" u="none" strike="noStrike" cap="none" normalizeH="0" baseline="0" dirty="0" err="1">
                <a:ln>
                  <a:noFill/>
                </a:ln>
                <a:solidFill>
                  <a:srgbClr val="292929"/>
                </a:solidFill>
                <a:effectLst/>
                <a:latin typeface="source-code-pro"/>
              </a:rPr>
              <a:t>accuracy_score</a:t>
            </a:r>
            <a:r>
              <a:rPr kumimoji="0" lang="tr-TR" altLang="tr-TR" sz="2800" b="1" i="0" u="none" strike="noStrike" cap="none" normalizeH="0" baseline="0" dirty="0">
                <a:ln>
                  <a:noFill/>
                </a:ln>
                <a:solidFill>
                  <a:srgbClr val="292929"/>
                </a:solidFill>
                <a:effectLst/>
                <a:latin typeface="source-code-pro"/>
              </a:rPr>
              <a:t> </a:t>
            </a:r>
            <a:r>
              <a:rPr lang="tr-TR" altLang="tr-TR" sz="2800" dirty="0">
                <a:solidFill>
                  <a:srgbClr val="292929"/>
                </a:solidFill>
                <a:latin typeface="source-serif-pro"/>
              </a:rPr>
              <a:t>a</a:t>
            </a:r>
            <a:r>
              <a:rPr kumimoji="0" lang="tr-TR" altLang="tr-TR" sz="2800" b="0" i="0" u="none" strike="noStrike" cap="none" normalizeH="0" baseline="0" dirty="0">
                <a:ln>
                  <a:noFill/>
                </a:ln>
                <a:solidFill>
                  <a:srgbClr val="292929"/>
                </a:solidFill>
                <a:effectLst/>
                <a:latin typeface="source-serif-pro"/>
              </a:rPr>
              <a:t>ncak bu  </a:t>
            </a:r>
            <a:r>
              <a:rPr lang="tr-TR" altLang="tr-TR" sz="2800" b="1" dirty="0" err="1">
                <a:solidFill>
                  <a:srgbClr val="292929"/>
                </a:solidFill>
                <a:latin typeface="source-serif-pro"/>
              </a:rPr>
              <a:t>metrics</a:t>
            </a:r>
            <a:r>
              <a:rPr lang="tr-TR" altLang="tr-TR" sz="2800" b="1" dirty="0">
                <a:solidFill>
                  <a:srgbClr val="292929"/>
                </a:solidFill>
                <a:latin typeface="source-serif-pro"/>
              </a:rPr>
              <a:t> </a:t>
            </a:r>
            <a:r>
              <a:rPr lang="tr-TR" altLang="tr-TR" sz="2800" dirty="0">
                <a:solidFill>
                  <a:srgbClr val="292929"/>
                </a:solidFill>
                <a:latin typeface="source-serif-pro"/>
              </a:rPr>
              <a:t>modüldeki</a:t>
            </a:r>
            <a:r>
              <a:rPr kumimoji="0" lang="tr-TR" altLang="tr-TR" sz="2800" b="0" i="0" u="none" strike="noStrike" cap="none" normalizeH="0" baseline="0" dirty="0">
                <a:ln>
                  <a:noFill/>
                </a:ln>
                <a:solidFill>
                  <a:srgbClr val="292929"/>
                </a:solidFill>
                <a:effectLst/>
                <a:latin typeface="source-serif-pro"/>
              </a:rPr>
              <a:t> fonksiyon kullanılarak kolayca hesaplanabilir.</a:t>
            </a:r>
          </a:p>
          <a:p>
            <a:pPr marL="285750" marR="0" lvl="0" indent="-28575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lang="tr-TR" sz="2800" b="0" i="0" dirty="0">
                <a:solidFill>
                  <a:srgbClr val="292929"/>
                </a:solidFill>
                <a:effectLst/>
                <a:latin typeface="source-serif-pro"/>
              </a:rPr>
              <a:t> Gördüğünüz gibi, </a:t>
            </a:r>
            <a:r>
              <a:rPr lang="tr-TR" sz="2800" b="0" i="0" dirty="0" err="1">
                <a:solidFill>
                  <a:srgbClr val="292929"/>
                </a:solidFill>
                <a:effectLst/>
                <a:latin typeface="source-serif-pro"/>
              </a:rPr>
              <a:t>hiperparametre</a:t>
            </a:r>
            <a:r>
              <a:rPr lang="tr-TR" sz="2800" b="0" i="0" dirty="0">
                <a:solidFill>
                  <a:srgbClr val="292929"/>
                </a:solidFill>
                <a:effectLst/>
                <a:latin typeface="source-serif-pro"/>
              </a:rPr>
              <a:t> ayarı modelin doğruluğunu zar zor artırdı.</a:t>
            </a:r>
            <a:endParaRPr lang="tr-TR" sz="2800" dirty="0"/>
          </a:p>
          <a:p>
            <a:endParaRPr lang="tr-TR" dirty="0"/>
          </a:p>
        </p:txBody>
      </p:sp>
    </p:spTree>
    <p:extLst>
      <p:ext uri="{BB962C8B-B14F-4D97-AF65-F5344CB8AC3E}">
        <p14:creationId xmlns:p14="http://schemas.microsoft.com/office/powerpoint/2010/main" val="3700768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etin kutusu 7">
            <a:extLst>
              <a:ext uri="{FF2B5EF4-FFF2-40B4-BE49-F238E27FC236}">
                <a16:creationId xmlns:a16="http://schemas.microsoft.com/office/drawing/2014/main" id="{B68EADE5-9B93-3DB1-2739-8983A6663889}"/>
              </a:ext>
            </a:extLst>
          </p:cNvPr>
          <p:cNvSpPr txBox="1"/>
          <p:nvPr/>
        </p:nvSpPr>
        <p:spPr>
          <a:xfrm>
            <a:off x="862806" y="1268303"/>
            <a:ext cx="14455856" cy="2215991"/>
          </a:xfrm>
          <a:prstGeom prst="rect">
            <a:avLst/>
          </a:prstGeom>
          <a:noFill/>
        </p:spPr>
        <p:txBody>
          <a:bodyPr wrap="square">
            <a:spAutoFit/>
          </a:bodyPr>
          <a:lstStyle/>
          <a:p>
            <a:pPr algn="l"/>
            <a:endParaRPr lang="tr-TR" b="1" i="0" dirty="0">
              <a:solidFill>
                <a:srgbClr val="292929"/>
              </a:solidFill>
              <a:effectLst/>
              <a:latin typeface="sohne"/>
            </a:endParaRPr>
          </a:p>
          <a:p>
            <a:pPr algn="l"/>
            <a:r>
              <a:rPr lang="tr-TR" sz="2400" b="0" i="0" dirty="0">
                <a:solidFill>
                  <a:srgbClr val="292929"/>
                </a:solidFill>
                <a:effectLst/>
                <a:latin typeface="source-serif-pro"/>
              </a:rPr>
              <a:t>Modelin kalitesini değerlendirmek, makine öğrenimi sürecinin temel bir parçasıdır. En çok kullanılan </a:t>
            </a:r>
            <a:r>
              <a:rPr lang="tr-TR" sz="2400" b="1" i="0" dirty="0">
                <a:solidFill>
                  <a:srgbClr val="292929"/>
                </a:solidFill>
                <a:effectLst/>
                <a:latin typeface="source-serif-pro"/>
              </a:rPr>
              <a:t>performans değerlendirme metrikleri</a:t>
            </a:r>
            <a:r>
              <a:rPr lang="tr-TR" sz="2400" b="0" i="0" dirty="0">
                <a:solidFill>
                  <a:srgbClr val="292929"/>
                </a:solidFill>
                <a:effectLst/>
                <a:latin typeface="source-serif-pro"/>
              </a:rPr>
              <a:t> , karışıklık matrisinin unsurlarına dayalı olarak hesaplanır.</a:t>
            </a:r>
          </a:p>
          <a:p>
            <a:pPr algn="l"/>
            <a:endParaRPr lang="tr-TR" sz="2400" b="0" i="0" dirty="0">
              <a:solidFill>
                <a:srgbClr val="292929"/>
              </a:solidFill>
              <a:effectLst/>
              <a:latin typeface="source-serif-pro"/>
            </a:endParaRPr>
          </a:p>
          <a:p>
            <a:pPr algn="l">
              <a:buFont typeface="Arial" panose="020B0604020202020204" pitchFamily="34" charset="0"/>
              <a:buChar char="•"/>
            </a:pPr>
            <a:r>
              <a:rPr lang="tr-TR" sz="2400" b="1" i="0" dirty="0">
                <a:solidFill>
                  <a:srgbClr val="292929"/>
                </a:solidFill>
                <a:effectLst/>
                <a:latin typeface="source-serif-pro"/>
              </a:rPr>
              <a:t>Doğruluk:</a:t>
            </a:r>
            <a:r>
              <a:rPr lang="tr-TR" sz="2400" b="0" i="0" dirty="0">
                <a:solidFill>
                  <a:srgbClr val="292929"/>
                </a:solidFill>
                <a:effectLst/>
                <a:latin typeface="source-serif-pro"/>
              </a:rPr>
              <a:t> Doğru sınıflandırılmış tahminlerin oranını temsil eder. Doğruluk, en sık kullanılan değerlendirme ölçütüdür; ancak, dengesiz veri kümeleriyle çalışırken doğruluğun yanıltıcı olabileceğini akılda tutmak önemlidir.</a:t>
            </a:r>
          </a:p>
        </p:txBody>
      </p:sp>
      <p:pic>
        <p:nvPicPr>
          <p:cNvPr id="4113" name="Picture 17">
            <a:extLst>
              <a:ext uri="{FF2B5EF4-FFF2-40B4-BE49-F238E27FC236}">
                <a16:creationId xmlns:a16="http://schemas.microsoft.com/office/drawing/2014/main" id="{4903A007-07C9-6042-5EDF-0EBB736C2C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0" y="3521075"/>
            <a:ext cx="38989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Metin kutusu 9">
            <a:extLst>
              <a:ext uri="{FF2B5EF4-FFF2-40B4-BE49-F238E27FC236}">
                <a16:creationId xmlns:a16="http://schemas.microsoft.com/office/drawing/2014/main" id="{DA40EAD5-A3FA-249C-110E-146840444FB0}"/>
              </a:ext>
            </a:extLst>
          </p:cNvPr>
          <p:cNvSpPr txBox="1"/>
          <p:nvPr/>
        </p:nvSpPr>
        <p:spPr>
          <a:xfrm>
            <a:off x="741363" y="4358322"/>
            <a:ext cx="14334412" cy="461665"/>
          </a:xfrm>
          <a:prstGeom prst="rect">
            <a:avLst/>
          </a:prstGeom>
          <a:noFill/>
        </p:spPr>
        <p:txBody>
          <a:bodyPr wrap="square">
            <a:spAutoFit/>
          </a:bodyPr>
          <a:lstStyle/>
          <a:p>
            <a:pPr algn="l">
              <a:buFont typeface="Arial" panose="020B0604020202020204" pitchFamily="34" charset="0"/>
              <a:buChar char="•"/>
            </a:pPr>
            <a:r>
              <a:rPr lang="tr-TR" sz="2400" b="1" i="0" dirty="0">
                <a:solidFill>
                  <a:srgbClr val="292929"/>
                </a:solidFill>
                <a:effectLst/>
                <a:latin typeface="source-serif-pro"/>
              </a:rPr>
              <a:t>Duyarlılık:</a:t>
            </a:r>
            <a:r>
              <a:rPr lang="tr-TR" sz="2400" b="0" i="0" dirty="0">
                <a:solidFill>
                  <a:srgbClr val="292929"/>
                </a:solidFill>
                <a:effectLst/>
                <a:latin typeface="source-serif-pro"/>
              </a:rPr>
              <a:t> Bu şekilde tanımlanan pozitif örneklerin  oranını temsil eder</a:t>
            </a:r>
            <a:r>
              <a:rPr lang="tr-TR" b="0" i="0" dirty="0">
                <a:solidFill>
                  <a:srgbClr val="292929"/>
                </a:solidFill>
                <a:effectLst/>
                <a:latin typeface="source-serif-pro"/>
              </a:rPr>
              <a:t>.</a:t>
            </a:r>
          </a:p>
        </p:txBody>
      </p:sp>
      <p:pic>
        <p:nvPicPr>
          <p:cNvPr id="4115" name="Picture 19">
            <a:extLst>
              <a:ext uri="{FF2B5EF4-FFF2-40B4-BE49-F238E27FC236}">
                <a16:creationId xmlns:a16="http://schemas.microsoft.com/office/drawing/2014/main" id="{79C160F7-686E-EA18-01DD-30F65381D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850" y="5195569"/>
            <a:ext cx="3389817" cy="659131"/>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1670FA92-063A-AF1D-34F5-136A07E9271D}"/>
              </a:ext>
            </a:extLst>
          </p:cNvPr>
          <p:cNvSpPr txBox="1"/>
          <p:nvPr/>
        </p:nvSpPr>
        <p:spPr>
          <a:xfrm rot="10800000" flipV="1">
            <a:off x="862806" y="6295489"/>
            <a:ext cx="14091525" cy="461665"/>
          </a:xfrm>
          <a:prstGeom prst="rect">
            <a:avLst/>
          </a:prstGeom>
          <a:noFill/>
        </p:spPr>
        <p:txBody>
          <a:bodyPr wrap="square">
            <a:spAutoFit/>
          </a:bodyPr>
          <a:lstStyle/>
          <a:p>
            <a:pPr algn="l">
              <a:buFont typeface="Arial" panose="020B0604020202020204" pitchFamily="34" charset="0"/>
              <a:buChar char="•"/>
            </a:pPr>
            <a:r>
              <a:rPr lang="tr-TR" sz="2400" b="1" i="0" dirty="0">
                <a:solidFill>
                  <a:srgbClr val="292929"/>
                </a:solidFill>
                <a:effectLst/>
                <a:latin typeface="source-serif-pro"/>
              </a:rPr>
              <a:t>Özgüllük:</a:t>
            </a:r>
            <a:r>
              <a:rPr lang="tr-TR" sz="2400" b="0" i="0" dirty="0">
                <a:solidFill>
                  <a:srgbClr val="292929"/>
                </a:solidFill>
                <a:effectLst/>
                <a:latin typeface="source-serif-pro"/>
              </a:rPr>
              <a:t> Bu şekilde tanımlanan negatif örneklerin oranını temsil eder.</a:t>
            </a:r>
          </a:p>
        </p:txBody>
      </p:sp>
      <p:pic>
        <p:nvPicPr>
          <p:cNvPr id="4119" name="Picture 23">
            <a:extLst>
              <a:ext uri="{FF2B5EF4-FFF2-40B4-BE49-F238E27FC236}">
                <a16:creationId xmlns:a16="http://schemas.microsoft.com/office/drawing/2014/main" id="{6E02FD52-20FA-2099-C7D4-1A01908BB9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flipH="1" flipV="1">
            <a:off x="1372919" y="6916260"/>
            <a:ext cx="2659331" cy="999907"/>
          </a:xfrm>
          <a:prstGeom prst="rect">
            <a:avLst/>
          </a:prstGeom>
          <a:noFill/>
          <a:extLst>
            <a:ext uri="{909E8E84-426E-40DD-AFC4-6F175D3DCCD1}">
              <a14:hiddenFill xmlns:a14="http://schemas.microsoft.com/office/drawing/2010/main">
                <a:solidFill>
                  <a:srgbClr val="FFFFFF"/>
                </a:solidFill>
              </a14:hiddenFill>
            </a:ext>
          </a:extLst>
        </p:spPr>
      </p:pic>
      <p:sp>
        <p:nvSpPr>
          <p:cNvPr id="16" name="Metin kutusu 15">
            <a:extLst>
              <a:ext uri="{FF2B5EF4-FFF2-40B4-BE49-F238E27FC236}">
                <a16:creationId xmlns:a16="http://schemas.microsoft.com/office/drawing/2014/main" id="{CE6817A2-7000-235D-261C-E2CA55C913B1}"/>
              </a:ext>
            </a:extLst>
          </p:cNvPr>
          <p:cNvSpPr txBox="1"/>
          <p:nvPr/>
        </p:nvSpPr>
        <p:spPr>
          <a:xfrm>
            <a:off x="862806" y="8772455"/>
            <a:ext cx="9341644" cy="461665"/>
          </a:xfrm>
          <a:prstGeom prst="rect">
            <a:avLst/>
          </a:prstGeom>
          <a:noFill/>
        </p:spPr>
        <p:txBody>
          <a:bodyPr wrap="square">
            <a:spAutoFit/>
          </a:bodyPr>
          <a:lstStyle/>
          <a:p>
            <a:pPr algn="l">
              <a:buFont typeface="Arial" panose="020B0604020202020204" pitchFamily="34" charset="0"/>
              <a:buChar char="•"/>
            </a:pPr>
            <a:r>
              <a:rPr lang="tr-TR" sz="2400" b="1" i="0" dirty="0">
                <a:solidFill>
                  <a:srgbClr val="292929"/>
                </a:solidFill>
                <a:effectLst/>
                <a:latin typeface="source-serif-pro"/>
              </a:rPr>
              <a:t>Kesinlik:</a:t>
            </a:r>
            <a:r>
              <a:rPr lang="tr-TR" sz="2400" b="0" i="0" dirty="0">
                <a:solidFill>
                  <a:srgbClr val="292929"/>
                </a:solidFill>
                <a:effectLst/>
                <a:latin typeface="source-serif-pro"/>
              </a:rPr>
              <a:t> Gerçekten doğru olan olumlu tahminlerin oranını temsil eder</a:t>
            </a:r>
            <a:r>
              <a:rPr lang="tr-TR" b="0" i="0" dirty="0">
                <a:solidFill>
                  <a:srgbClr val="292929"/>
                </a:solidFill>
                <a:effectLst/>
                <a:latin typeface="source-serif-pro"/>
              </a:rPr>
              <a:t>.</a:t>
            </a:r>
          </a:p>
        </p:txBody>
      </p:sp>
      <p:sp>
        <p:nvSpPr>
          <p:cNvPr id="17" name="Metin kutusu 16">
            <a:extLst>
              <a:ext uri="{FF2B5EF4-FFF2-40B4-BE49-F238E27FC236}">
                <a16:creationId xmlns:a16="http://schemas.microsoft.com/office/drawing/2014/main" id="{E08C293E-F3D0-3A34-A0B7-C5F27DCCAE44}"/>
              </a:ext>
            </a:extLst>
          </p:cNvPr>
          <p:cNvSpPr txBox="1"/>
          <p:nvPr/>
        </p:nvSpPr>
        <p:spPr>
          <a:xfrm>
            <a:off x="1202908" y="539811"/>
            <a:ext cx="6491287" cy="523220"/>
          </a:xfrm>
          <a:prstGeom prst="rect">
            <a:avLst/>
          </a:prstGeom>
          <a:noFill/>
        </p:spPr>
        <p:txBody>
          <a:bodyPr wrap="square" rtlCol="0">
            <a:spAutoFit/>
          </a:bodyPr>
          <a:lstStyle/>
          <a:p>
            <a:pPr algn="l"/>
            <a:r>
              <a:rPr lang="tr-TR" sz="2800" i="0" dirty="0">
                <a:solidFill>
                  <a:srgbClr val="292929"/>
                </a:solidFill>
                <a:effectLst/>
                <a:latin typeface="sohne"/>
              </a:rPr>
              <a:t>Değerlendirme Metrikleri</a:t>
            </a:r>
          </a:p>
        </p:txBody>
      </p:sp>
      <p:pic>
        <p:nvPicPr>
          <p:cNvPr id="4121" name="Picture 25">
            <a:extLst>
              <a:ext uri="{FF2B5EF4-FFF2-40B4-BE49-F238E27FC236}">
                <a16:creationId xmlns:a16="http://schemas.microsoft.com/office/drawing/2014/main" id="{D00BBF12-299C-73C4-C035-35DB140CE4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H="1" flipV="1">
            <a:off x="1365250" y="9998075"/>
            <a:ext cx="2057400" cy="789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109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847B2442-FE93-3069-61F9-A39046CBE9B2}"/>
              </a:ext>
            </a:extLst>
          </p:cNvPr>
          <p:cNvPicPr>
            <a:picLocks noChangeAspect="1"/>
          </p:cNvPicPr>
          <p:nvPr/>
        </p:nvPicPr>
        <p:blipFill rotWithShape="1">
          <a:blip r:embed="rId2"/>
          <a:srcRect t="7038" r="40417" b="4815"/>
          <a:stretch/>
        </p:blipFill>
        <p:spPr>
          <a:xfrm>
            <a:off x="10087741" y="1997075"/>
            <a:ext cx="9296400" cy="7736165"/>
          </a:xfrm>
          <a:prstGeom prst="rect">
            <a:avLst/>
          </a:prstGeom>
        </p:spPr>
      </p:pic>
      <p:sp>
        <p:nvSpPr>
          <p:cNvPr id="6" name="Rectangle 2">
            <a:extLst>
              <a:ext uri="{FF2B5EF4-FFF2-40B4-BE49-F238E27FC236}">
                <a16:creationId xmlns:a16="http://schemas.microsoft.com/office/drawing/2014/main" id="{8697B32A-92DA-8435-454E-683D36F775C8}"/>
              </a:ext>
            </a:extLst>
          </p:cNvPr>
          <p:cNvSpPr>
            <a:spLocks noChangeArrowheads="1"/>
          </p:cNvSpPr>
          <p:nvPr/>
        </p:nvSpPr>
        <p:spPr bwMode="auto">
          <a:xfrm rot="10800000" flipV="1">
            <a:off x="831850" y="1589284"/>
            <a:ext cx="9184510" cy="45470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b="0" i="0" u="none" strike="noStrike" cap="none" normalizeH="0" baseline="0" dirty="0">
                <a:ln>
                  <a:noFill/>
                </a:ln>
                <a:solidFill>
                  <a:srgbClr val="292929"/>
                </a:solidFill>
                <a:effectLst/>
                <a:latin typeface="source-serif-pro"/>
              </a:rPr>
              <a:t>Karışıklık matrisinin sayılarını kullanarak değerlendirme metriklerini manuel olarak hesaplayabiliriz.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i="0" u="none" strike="noStrike" cap="none" normalizeH="0" baseline="0" dirty="0">
                <a:ln>
                  <a:noFill/>
                </a:ln>
                <a:solidFill>
                  <a:srgbClr val="292929"/>
                </a:solidFill>
                <a:effectLst/>
                <a:latin typeface="source-serif-pro"/>
              </a:rPr>
              <a:t>Alternatif olarak, </a:t>
            </a:r>
            <a:r>
              <a:rPr kumimoji="0" lang="tr-TR" altLang="tr-TR" sz="2800" i="0" u="none" strike="noStrike" cap="none" normalizeH="0" baseline="0" dirty="0" err="1">
                <a:ln>
                  <a:noFill/>
                </a:ln>
                <a:solidFill>
                  <a:srgbClr val="292929"/>
                </a:solidFill>
                <a:effectLst/>
                <a:latin typeface="source-serif-pro"/>
              </a:rPr>
              <a:t>Scikit-learn</a:t>
            </a:r>
            <a:r>
              <a:rPr kumimoji="0" lang="tr-TR" altLang="tr-TR" sz="2800" i="0" u="none" strike="noStrike" cap="none" normalizeH="0" baseline="0" dirty="0">
                <a:ln>
                  <a:noFill/>
                </a:ln>
                <a:solidFill>
                  <a:srgbClr val="292929"/>
                </a:solidFill>
                <a:effectLst/>
                <a:latin typeface="source-serif-pro"/>
              </a:rPr>
              <a:t>, temel değerlendirme ölçütlerinin bir özetini </a:t>
            </a:r>
            <a:r>
              <a:rPr kumimoji="0" lang="tr-TR" altLang="tr-TR" sz="2800" b="1" i="0" u="none" strike="noStrike" cap="none" normalizeH="0" baseline="0" dirty="0" err="1">
                <a:ln>
                  <a:noFill/>
                </a:ln>
                <a:solidFill>
                  <a:srgbClr val="292929"/>
                </a:solidFill>
                <a:effectLst/>
                <a:latin typeface="source-code-pro"/>
              </a:rPr>
              <a:t>classification_report</a:t>
            </a:r>
            <a:r>
              <a:rPr kumimoji="0" lang="tr-TR" altLang="tr-TR" sz="2800" b="1" i="0" u="none" strike="noStrike" cap="none" normalizeH="0" baseline="0" dirty="0">
                <a:ln>
                  <a:noFill/>
                </a:ln>
                <a:solidFill>
                  <a:srgbClr val="292929"/>
                </a:solidFill>
                <a:effectLst/>
                <a:latin typeface="source-serif-pro"/>
              </a:rPr>
              <a:t> </a:t>
            </a:r>
            <a:r>
              <a:rPr kumimoji="0" lang="tr-TR" altLang="tr-TR" sz="2800" b="0" i="0" u="none" strike="noStrike" cap="none" normalizeH="0" baseline="0" dirty="0">
                <a:ln>
                  <a:noFill/>
                </a:ln>
                <a:solidFill>
                  <a:srgbClr val="292929"/>
                </a:solidFill>
                <a:effectLst/>
                <a:latin typeface="source-serif-pro"/>
              </a:rPr>
              <a:t>sağlayan işlevi zaten uygulamıştır. </a:t>
            </a:r>
          </a:p>
          <a:p>
            <a:pPr marL="457200" marR="0" lvl="0" indent="-457200" algn="l"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tr-TR" altLang="tr-TR" sz="2800" b="0" i="0" u="none" strike="noStrike" cap="none" normalizeH="0" baseline="0" dirty="0">
                <a:ln>
                  <a:noFill/>
                </a:ln>
                <a:solidFill>
                  <a:srgbClr val="292929"/>
                </a:solidFill>
                <a:effectLst/>
                <a:latin typeface="source-serif-pro"/>
              </a:rPr>
              <a:t>Sınıflandırma raporu, her sınıf için elde edilen kesinlik, duyarlılık, f1-skoru ve desteği (örnek sayısı) içeri</a:t>
            </a:r>
            <a:r>
              <a:rPr lang="tr-TR" altLang="tr-TR" sz="2800" dirty="0">
                <a:solidFill>
                  <a:schemeClr val="tx1"/>
                </a:solidFill>
                <a:latin typeface="source-serif-pro"/>
              </a:rPr>
              <a:t>r.</a:t>
            </a:r>
            <a:endParaRPr kumimoji="0" lang="tr-TR" altLang="tr-TR"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149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556250" y="1692276"/>
            <a:ext cx="7657435" cy="607859"/>
          </a:xfrm>
        </p:spPr>
        <p:txBody>
          <a:bodyPr/>
          <a:lstStyle/>
          <a:p>
            <a:r>
              <a:rPr lang="tr-TR" dirty="0">
                <a:latin typeface="Times New Roman" panose="02020603050405020304" pitchFamily="18" charset="0"/>
                <a:cs typeface="Times New Roman" panose="02020603050405020304" pitchFamily="18" charset="0"/>
              </a:rPr>
              <a:t>İÇİNDEKİLER</a:t>
            </a:r>
          </a:p>
        </p:txBody>
      </p:sp>
      <p:sp>
        <p:nvSpPr>
          <p:cNvPr id="3" name="İçerik Yer Tutucusu 2"/>
          <p:cNvSpPr>
            <a:spLocks noGrp="1"/>
          </p:cNvSpPr>
          <p:nvPr>
            <p:ph idx="1"/>
          </p:nvPr>
        </p:nvSpPr>
        <p:spPr>
          <a:xfrm>
            <a:off x="831850" y="3063875"/>
            <a:ext cx="18412650" cy="7515975"/>
          </a:xfrm>
        </p:spPr>
        <p:txBody>
          <a:bodyPr>
            <a:normAutofit/>
          </a:bodyPr>
          <a:lstStyle/>
          <a:p>
            <a:r>
              <a:rPr lang="tr-TR" sz="3200" dirty="0"/>
              <a:t>1. GİRİŞ</a:t>
            </a:r>
          </a:p>
          <a:p>
            <a:pPr marL="659682" lvl="1"/>
            <a:endParaRPr lang="tr-TR" sz="3200" dirty="0">
              <a:solidFill>
                <a:schemeClr val="tx1"/>
              </a:solidFill>
            </a:endParaRPr>
          </a:p>
          <a:p>
            <a:pPr marL="659682" lvl="1"/>
            <a:r>
              <a:rPr lang="tr-TR" sz="3200" dirty="0">
                <a:solidFill>
                  <a:schemeClr val="tx1"/>
                </a:solidFill>
              </a:rPr>
              <a:t>1.1. Problem Tanımı</a:t>
            </a:r>
          </a:p>
          <a:p>
            <a:r>
              <a:rPr lang="tr-TR" sz="3200" dirty="0"/>
              <a:t>       1.2. Çözüm Önerisi</a:t>
            </a:r>
          </a:p>
          <a:p>
            <a:pPr algn="l"/>
            <a:r>
              <a:rPr lang="tr-TR" sz="3200" dirty="0"/>
              <a:t>       </a:t>
            </a:r>
          </a:p>
          <a:p>
            <a:r>
              <a:rPr lang="tr-TR" sz="3200" dirty="0"/>
              <a:t>2. METODOLOJİ</a:t>
            </a:r>
          </a:p>
          <a:p>
            <a:endParaRPr lang="tr-TR" sz="3200" dirty="0"/>
          </a:p>
          <a:p>
            <a:r>
              <a:rPr lang="tr-TR" sz="3200" dirty="0"/>
              <a:t>3. BULGULAR</a:t>
            </a:r>
          </a:p>
          <a:p>
            <a:endParaRPr lang="tr-TR" sz="3200" dirty="0"/>
          </a:p>
          <a:p>
            <a:r>
              <a:rPr lang="tr-TR" sz="3200" dirty="0"/>
              <a:t>4. SONUÇLAR VE ÖNERİLER</a:t>
            </a:r>
          </a:p>
          <a:p>
            <a:endParaRPr lang="tr-TR" dirty="0">
              <a:solidFill>
                <a:schemeClr val="accent1">
                  <a:lumMod val="50000"/>
                </a:schemeClr>
              </a:solidFill>
            </a:endParaRPr>
          </a:p>
        </p:txBody>
      </p:sp>
      <p:pic>
        <p:nvPicPr>
          <p:cNvPr id="7" name="Resim 6" descr="Güneşin aydınlattığı masa">
            <a:extLst>
              <a:ext uri="{FF2B5EF4-FFF2-40B4-BE49-F238E27FC236}">
                <a16:creationId xmlns:a16="http://schemas.microsoft.com/office/drawing/2014/main" id="{36827BE5-190D-D209-4D33-9DD0EF9789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76050" y="3098143"/>
            <a:ext cx="7847717" cy="5617986"/>
          </a:xfrm>
          <a:prstGeom prst="rect">
            <a:avLst/>
          </a:prstGeom>
        </p:spPr>
      </p:pic>
    </p:spTree>
    <p:extLst>
      <p:ext uri="{BB962C8B-B14F-4D97-AF65-F5344CB8AC3E}">
        <p14:creationId xmlns:p14="http://schemas.microsoft.com/office/powerpoint/2010/main" val="2231234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4CE26101-3687-A140-CF31-82631268026A}"/>
              </a:ext>
            </a:extLst>
          </p:cNvPr>
          <p:cNvSpPr>
            <a:spLocks noGrp="1"/>
          </p:cNvSpPr>
          <p:nvPr>
            <p:ph type="body" idx="1"/>
          </p:nvPr>
        </p:nvSpPr>
        <p:spPr>
          <a:xfrm>
            <a:off x="908050" y="1768475"/>
            <a:ext cx="18336450" cy="7602081"/>
          </a:xfrm>
        </p:spPr>
        <p:txBody>
          <a:bodyPr/>
          <a:lstStyle/>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Bu p</a:t>
            </a:r>
            <a:r>
              <a:rPr lang="tr-TR" sz="2800" dirty="0">
                <a:solidFill>
                  <a:srgbClr val="292929"/>
                </a:solidFill>
                <a:latin typeface="source-serif-pro"/>
              </a:rPr>
              <a:t>roje </a:t>
            </a:r>
            <a:r>
              <a:rPr lang="tr-TR" sz="2800" i="0" dirty="0">
                <a:solidFill>
                  <a:srgbClr val="292929"/>
                </a:solidFill>
                <a:effectLst/>
                <a:latin typeface="source-serif-pro"/>
              </a:rPr>
              <a:t>de, </a:t>
            </a:r>
            <a:r>
              <a:rPr lang="tr-TR" sz="2800" i="0" dirty="0" err="1">
                <a:solidFill>
                  <a:srgbClr val="292929"/>
                </a:solidFill>
                <a:effectLst/>
                <a:latin typeface="source-serif-pro"/>
              </a:rPr>
              <a:t>Telco</a:t>
            </a:r>
            <a:r>
              <a:rPr lang="tr-TR" sz="2800" i="0" dirty="0">
                <a:solidFill>
                  <a:srgbClr val="292929"/>
                </a:solidFill>
                <a:effectLst/>
                <a:latin typeface="source-serif-pro"/>
              </a:rPr>
              <a:t> Müşteri </a:t>
            </a:r>
            <a:r>
              <a:rPr lang="tr-TR" sz="2800" i="0" dirty="0" err="1">
                <a:solidFill>
                  <a:srgbClr val="292929"/>
                </a:solidFill>
                <a:effectLst/>
                <a:latin typeface="source-serif-pro"/>
              </a:rPr>
              <a:t>Churn</a:t>
            </a:r>
            <a:r>
              <a:rPr lang="tr-TR" sz="2800" i="0" dirty="0">
                <a:solidFill>
                  <a:srgbClr val="292929"/>
                </a:solidFill>
                <a:effectLst/>
                <a:latin typeface="source-serif-pro"/>
              </a:rPr>
              <a:t> veri setini kullanarak eksiksiz bir uçtan uca makine öğrenimi projesini inceledik.</a:t>
            </a:r>
          </a:p>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 Verileri temizleyerek ve görselleştirme ile analiz ederek başladık. </a:t>
            </a:r>
          </a:p>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Ardından, bir makine öğrenme modeli oluşturabilmek için kategorik verileri sayısal değişkenlere dönüştürdük (özellik mühendisliği).</a:t>
            </a:r>
          </a:p>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 Verileri dönüştürdükten sonra varsayılan parametreleri kullanarak </a:t>
            </a:r>
            <a:r>
              <a:rPr lang="tr-TR" sz="2800" dirty="0">
                <a:solidFill>
                  <a:srgbClr val="292929"/>
                </a:solidFill>
                <a:latin typeface="source-serif-pro"/>
              </a:rPr>
              <a:t>bir </a:t>
            </a:r>
            <a:r>
              <a:rPr lang="tr-TR" sz="2800" i="0" dirty="0">
                <a:solidFill>
                  <a:srgbClr val="292929"/>
                </a:solidFill>
                <a:effectLst/>
                <a:latin typeface="source-serif-pro"/>
              </a:rPr>
              <a:t>makine öğrenmesi algoritması denedik. </a:t>
            </a:r>
          </a:p>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Bir makine öğrenimi görevinin tam adımlarının projeye göre değiştiğini vurgulamak önemlidir .</a:t>
            </a:r>
          </a:p>
          <a:p>
            <a:pPr marL="457200" indent="-457200" algn="l">
              <a:lnSpc>
                <a:spcPct val="150000"/>
              </a:lnSpc>
              <a:buFont typeface="Arial" panose="020B0604020202020204" pitchFamily="34" charset="0"/>
              <a:buChar char="•"/>
            </a:pPr>
            <a:r>
              <a:rPr lang="tr-TR" sz="2800" i="0" dirty="0">
                <a:solidFill>
                  <a:srgbClr val="292929"/>
                </a:solidFill>
                <a:effectLst/>
                <a:latin typeface="source-serif-pro"/>
              </a:rPr>
              <a:t> Bu projede doğrusal bir süreç izlemiş olsak da, makine öğrenimi projeleri , çözmeye çalıştığımız sorun hakkında daha fazla şey öğrendikçe önceki adımların sıklıkla yeniden gözden geçirildiği doğrusal süreçlerden ziyade yinelemeli olma eğilimindedir .</a:t>
            </a:r>
          </a:p>
          <a:p>
            <a:pPr marL="457200" indent="-457200" algn="l">
              <a:lnSpc>
                <a:spcPct val="150000"/>
              </a:lnSpc>
              <a:buFont typeface="Arial" panose="020B0604020202020204" pitchFamily="34" charset="0"/>
              <a:buChar char="•"/>
            </a:pPr>
            <a:r>
              <a:rPr lang="tr-TR" sz="2800" b="0" i="0" dirty="0">
                <a:solidFill>
                  <a:srgbClr val="292929"/>
                </a:solidFill>
                <a:effectLst/>
                <a:latin typeface="source-serif-pro"/>
              </a:rPr>
              <a:t>Ayrıca işletmeler, bir müşterinin vazgeçip kaçmayacağını anlamak için bu özellikler listesine odaklanabilir.</a:t>
            </a:r>
          </a:p>
          <a:p>
            <a:br>
              <a:rPr lang="tr-TR" sz="2800" dirty="0">
                <a:effectLst/>
              </a:rPr>
            </a:br>
            <a:endParaRPr lang="tr-TR" sz="2800" i="0" dirty="0">
              <a:solidFill>
                <a:srgbClr val="292929"/>
              </a:solidFill>
              <a:effectLst/>
              <a:latin typeface="source-serif-pro"/>
            </a:endParaRPr>
          </a:p>
          <a:p>
            <a:endParaRPr lang="tr-TR" dirty="0"/>
          </a:p>
        </p:txBody>
      </p:sp>
      <p:sp>
        <p:nvSpPr>
          <p:cNvPr id="2" name="Metin kutusu 1">
            <a:extLst>
              <a:ext uri="{FF2B5EF4-FFF2-40B4-BE49-F238E27FC236}">
                <a16:creationId xmlns:a16="http://schemas.microsoft.com/office/drawing/2014/main" id="{3C04B43B-3846-255F-57D2-4F5E740987C6}"/>
              </a:ext>
            </a:extLst>
          </p:cNvPr>
          <p:cNvSpPr txBox="1"/>
          <p:nvPr/>
        </p:nvSpPr>
        <p:spPr>
          <a:xfrm>
            <a:off x="1060450" y="625475"/>
            <a:ext cx="6477000" cy="523220"/>
          </a:xfrm>
          <a:prstGeom prst="rect">
            <a:avLst/>
          </a:prstGeom>
          <a:noFill/>
        </p:spPr>
        <p:txBody>
          <a:bodyPr wrap="square" rtlCol="0">
            <a:spAutoFit/>
          </a:bodyPr>
          <a:lstStyle/>
          <a:p>
            <a:r>
              <a:rPr lang="tr-TR" sz="2800" dirty="0"/>
              <a:t>4. SONUÇLAR VE ÖNERİLER</a:t>
            </a:r>
          </a:p>
        </p:txBody>
      </p:sp>
    </p:spTree>
    <p:extLst>
      <p:ext uri="{BB962C8B-B14F-4D97-AF65-F5344CB8AC3E}">
        <p14:creationId xmlns:p14="http://schemas.microsoft.com/office/powerpoint/2010/main" val="97722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60450" y="473076"/>
            <a:ext cx="12153235" cy="615553"/>
          </a:xfrm>
        </p:spPr>
        <p:txBody>
          <a:bodyPr/>
          <a:lstStyle/>
          <a:p>
            <a:r>
              <a:rPr lang="tr-TR" sz="4000" dirty="0"/>
              <a:t>1. GİRİŞ</a:t>
            </a:r>
          </a:p>
        </p:txBody>
      </p:sp>
      <p:sp>
        <p:nvSpPr>
          <p:cNvPr id="3" name="İçerik Yer Tutucusu 2"/>
          <p:cNvSpPr>
            <a:spLocks noGrp="1"/>
          </p:cNvSpPr>
          <p:nvPr>
            <p:ph idx="1"/>
          </p:nvPr>
        </p:nvSpPr>
        <p:spPr>
          <a:xfrm>
            <a:off x="755650" y="2073275"/>
            <a:ext cx="18488850" cy="8506575"/>
          </a:xfrm>
        </p:spPr>
        <p:txBody>
          <a:bodyPr>
            <a:normAutofit/>
          </a:bodyPr>
          <a:lstStyle/>
          <a:p>
            <a:pPr algn="l">
              <a:lnSpc>
                <a:spcPct val="150000"/>
              </a:lnSpc>
            </a:pPr>
            <a:r>
              <a:rPr lang="tr-TR" sz="2800" i="0" dirty="0">
                <a:solidFill>
                  <a:srgbClr val="292929"/>
                </a:solidFill>
                <a:effectLst/>
              </a:rPr>
              <a:t>   Müşteri kaybını tahmin etmek, bütün şirketlerinin müşterileri etkin bir şekilde elde tutabilmeleri için kritik öneme sahiptir.</a:t>
            </a:r>
          </a:p>
          <a:p>
            <a:pPr algn="l">
              <a:lnSpc>
                <a:spcPct val="150000"/>
              </a:lnSpc>
            </a:pPr>
            <a:r>
              <a:rPr lang="tr-TR" sz="2800" i="0" dirty="0">
                <a:solidFill>
                  <a:srgbClr val="292929"/>
                </a:solidFill>
                <a:effectLst/>
              </a:rPr>
              <a:t>Yeni müşteriler edinmek, mevcut müşterileri elde tutmaktan daha maliyetlidir. Bu nedenle büyük  şirketler, hangi müşterilerin değişme olasılığının daha yüksek olduğunu tahmin etmek için modeller geliştirmeye ve buna göre harekete geçmeye çalışıyor.</a:t>
            </a:r>
          </a:p>
          <a:p>
            <a:pPr algn="l">
              <a:lnSpc>
                <a:spcPct val="150000"/>
              </a:lnSpc>
            </a:pPr>
            <a:r>
              <a:rPr lang="tr-TR" sz="2800" i="0" dirty="0">
                <a:solidFill>
                  <a:srgbClr val="292929"/>
                </a:solidFill>
                <a:effectLst/>
              </a:rPr>
              <a:t>Bu projede, bir müşterinin özelliklerini analiz ederek ne kadar büyük olasılıkla vazgeçeceğini tahmin etmek için bir model oluşturdum. Amaç, kayıp oranlarını düşürmemizi ve bunun sonucunda müşteri memnuniyetini ve kurum gelirini artırmamızı sağlayacak veri odaklı bir çözüm elde etmektir.</a:t>
            </a:r>
          </a:p>
          <a:p>
            <a:endParaRPr lang="tr-TR" dirty="0">
              <a:solidFill>
                <a:schemeClr val="accent1">
                  <a:lumMod val="50000"/>
                </a:schemeClr>
              </a:solidFill>
            </a:endParaRPr>
          </a:p>
        </p:txBody>
      </p:sp>
      <p:pic>
        <p:nvPicPr>
          <p:cNvPr id="7" name="Resim 6" descr="Kişilerle modern bir Office 'in panoramik görünümü">
            <a:extLst>
              <a:ext uri="{FF2B5EF4-FFF2-40B4-BE49-F238E27FC236}">
                <a16:creationId xmlns:a16="http://schemas.microsoft.com/office/drawing/2014/main" id="{1F912194-1189-0B3E-9D79-A76B55AC03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89190" y="5883275"/>
            <a:ext cx="7402072" cy="4934715"/>
          </a:xfrm>
          <a:prstGeom prst="rect">
            <a:avLst/>
          </a:prstGeom>
        </p:spPr>
      </p:pic>
    </p:spTree>
    <p:extLst>
      <p:ext uri="{BB962C8B-B14F-4D97-AF65-F5344CB8AC3E}">
        <p14:creationId xmlns:p14="http://schemas.microsoft.com/office/powerpoint/2010/main" val="4023835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773642" y="1193680"/>
            <a:ext cx="7327944" cy="9569551"/>
          </a:xfrm>
          <a:prstGeom prst="rect">
            <a:avLst/>
          </a:prstGeom>
        </p:spPr>
      </p:pic>
      <p:sp>
        <p:nvSpPr>
          <p:cNvPr id="5" name="object 5"/>
          <p:cNvSpPr txBox="1">
            <a:spLocks noGrp="1"/>
          </p:cNvSpPr>
          <p:nvPr>
            <p:ph type="title"/>
          </p:nvPr>
        </p:nvSpPr>
        <p:spPr>
          <a:xfrm>
            <a:off x="7330460" y="557545"/>
            <a:ext cx="5159990" cy="505267"/>
          </a:xfrm>
          <a:prstGeom prst="rect">
            <a:avLst/>
          </a:prstGeom>
        </p:spPr>
        <p:txBody>
          <a:bodyPr vert="horz" wrap="square" lIns="0" tIns="12700" rIns="0" bIns="0" rtlCol="0">
            <a:spAutoFit/>
          </a:bodyPr>
          <a:lstStyle/>
          <a:p>
            <a:pPr marL="659682" lvl="1"/>
            <a:r>
              <a:rPr lang="tr-TR" sz="3200" dirty="0">
                <a:solidFill>
                  <a:schemeClr val="tx1"/>
                </a:solidFill>
              </a:rPr>
              <a:t>1.1. Problem Tanımı</a:t>
            </a:r>
          </a:p>
        </p:txBody>
      </p:sp>
      <p:sp>
        <p:nvSpPr>
          <p:cNvPr id="6" name="object 6"/>
          <p:cNvSpPr txBox="1"/>
          <p:nvPr/>
        </p:nvSpPr>
        <p:spPr>
          <a:xfrm>
            <a:off x="7609372" y="4855843"/>
            <a:ext cx="11421745" cy="1609090"/>
          </a:xfrm>
          <a:prstGeom prst="rect">
            <a:avLst/>
          </a:prstGeom>
        </p:spPr>
        <p:txBody>
          <a:bodyPr vert="horz" wrap="square" lIns="0" tIns="8890" rIns="0" bIns="0" rtlCol="0">
            <a:spAutoFit/>
          </a:bodyPr>
          <a:lstStyle/>
          <a:p>
            <a:pPr marL="12700" marR="5080" algn="just">
              <a:lnSpc>
                <a:spcPct val="150900"/>
              </a:lnSpc>
              <a:spcBef>
                <a:spcPts val="70"/>
              </a:spcBef>
            </a:pPr>
            <a:r>
              <a:rPr sz="2300" spc="195" dirty="0">
                <a:solidFill>
                  <a:srgbClr val="151515"/>
                </a:solidFill>
                <a:latin typeface="+mn-lt"/>
                <a:cs typeface="Calibri"/>
              </a:rPr>
              <a:t>Şirketi</a:t>
            </a:r>
            <a:r>
              <a:rPr sz="2300" spc="60" dirty="0">
                <a:solidFill>
                  <a:srgbClr val="151515"/>
                </a:solidFill>
                <a:latin typeface="+mn-lt"/>
                <a:cs typeface="Calibri"/>
              </a:rPr>
              <a:t> </a:t>
            </a:r>
            <a:r>
              <a:rPr sz="2300" spc="254" dirty="0">
                <a:solidFill>
                  <a:srgbClr val="151515"/>
                </a:solidFill>
                <a:latin typeface="+mn-lt"/>
                <a:cs typeface="Calibri"/>
              </a:rPr>
              <a:t>terk</a:t>
            </a:r>
            <a:r>
              <a:rPr sz="2300" spc="50" dirty="0">
                <a:solidFill>
                  <a:srgbClr val="151515"/>
                </a:solidFill>
                <a:latin typeface="+mn-lt"/>
                <a:cs typeface="Calibri"/>
              </a:rPr>
              <a:t> </a:t>
            </a:r>
            <a:r>
              <a:rPr sz="2300" spc="270" dirty="0">
                <a:solidFill>
                  <a:srgbClr val="151515"/>
                </a:solidFill>
                <a:latin typeface="+mn-lt"/>
                <a:cs typeface="Calibri"/>
              </a:rPr>
              <a:t>edecek</a:t>
            </a:r>
            <a:r>
              <a:rPr sz="2300" spc="55" dirty="0">
                <a:solidFill>
                  <a:srgbClr val="151515"/>
                </a:solidFill>
                <a:latin typeface="+mn-lt"/>
                <a:cs typeface="Calibri"/>
              </a:rPr>
              <a:t> </a:t>
            </a:r>
            <a:r>
              <a:rPr sz="2300" spc="190" dirty="0">
                <a:solidFill>
                  <a:srgbClr val="151515"/>
                </a:solidFill>
                <a:latin typeface="+mn-lt"/>
                <a:cs typeface="Calibri"/>
              </a:rPr>
              <a:t>müşterileri</a:t>
            </a:r>
            <a:r>
              <a:rPr sz="2300" spc="60" dirty="0">
                <a:solidFill>
                  <a:srgbClr val="151515"/>
                </a:solidFill>
                <a:latin typeface="+mn-lt"/>
                <a:cs typeface="Calibri"/>
              </a:rPr>
              <a:t> </a:t>
            </a:r>
            <a:r>
              <a:rPr sz="2300" spc="265" dirty="0">
                <a:solidFill>
                  <a:srgbClr val="151515"/>
                </a:solidFill>
                <a:latin typeface="+mn-lt"/>
                <a:cs typeface="Calibri"/>
              </a:rPr>
              <a:t>tahmin</a:t>
            </a:r>
            <a:r>
              <a:rPr sz="2300" spc="55" dirty="0">
                <a:solidFill>
                  <a:srgbClr val="151515"/>
                </a:solidFill>
                <a:latin typeface="+mn-lt"/>
                <a:cs typeface="Calibri"/>
              </a:rPr>
              <a:t> </a:t>
            </a:r>
            <a:r>
              <a:rPr sz="2300" spc="235" dirty="0">
                <a:solidFill>
                  <a:srgbClr val="151515"/>
                </a:solidFill>
                <a:latin typeface="+mn-lt"/>
                <a:cs typeface="Calibri"/>
              </a:rPr>
              <a:t>edebilecek</a:t>
            </a:r>
            <a:r>
              <a:rPr sz="2300" spc="50" dirty="0">
                <a:solidFill>
                  <a:srgbClr val="151515"/>
                </a:solidFill>
                <a:latin typeface="+mn-lt"/>
                <a:cs typeface="Calibri"/>
              </a:rPr>
              <a:t> </a:t>
            </a:r>
            <a:r>
              <a:rPr sz="2300" spc="170" dirty="0">
                <a:solidFill>
                  <a:srgbClr val="151515"/>
                </a:solidFill>
                <a:latin typeface="+mn-lt"/>
                <a:cs typeface="Calibri"/>
              </a:rPr>
              <a:t>bir</a:t>
            </a:r>
            <a:r>
              <a:rPr sz="2300" spc="60" dirty="0">
                <a:solidFill>
                  <a:srgbClr val="151515"/>
                </a:solidFill>
                <a:latin typeface="+mn-lt"/>
                <a:cs typeface="Calibri"/>
              </a:rPr>
              <a:t> </a:t>
            </a:r>
            <a:r>
              <a:rPr sz="2300" spc="254" dirty="0">
                <a:solidFill>
                  <a:srgbClr val="151515"/>
                </a:solidFill>
                <a:latin typeface="+mn-lt"/>
                <a:cs typeface="Calibri"/>
              </a:rPr>
              <a:t>makine</a:t>
            </a:r>
            <a:r>
              <a:rPr sz="2300" spc="55" dirty="0">
                <a:solidFill>
                  <a:srgbClr val="151515"/>
                </a:solidFill>
                <a:latin typeface="+mn-lt"/>
                <a:cs typeface="Calibri"/>
              </a:rPr>
              <a:t> </a:t>
            </a:r>
            <a:r>
              <a:rPr sz="2300" spc="225" dirty="0">
                <a:solidFill>
                  <a:srgbClr val="151515"/>
                </a:solidFill>
                <a:latin typeface="+mn-lt"/>
                <a:cs typeface="Calibri"/>
              </a:rPr>
              <a:t>öğrenmesi</a:t>
            </a:r>
            <a:r>
              <a:rPr sz="2300" spc="65" dirty="0">
                <a:solidFill>
                  <a:srgbClr val="151515"/>
                </a:solidFill>
                <a:latin typeface="+mn-lt"/>
                <a:cs typeface="Calibri"/>
              </a:rPr>
              <a:t> </a:t>
            </a:r>
            <a:r>
              <a:rPr sz="2300" spc="210" dirty="0">
                <a:solidFill>
                  <a:srgbClr val="151515"/>
                </a:solidFill>
                <a:latin typeface="+mn-lt"/>
                <a:cs typeface="Calibri"/>
              </a:rPr>
              <a:t>modeli </a:t>
            </a:r>
            <a:r>
              <a:rPr sz="2300" spc="-509" dirty="0">
                <a:solidFill>
                  <a:srgbClr val="151515"/>
                </a:solidFill>
                <a:latin typeface="+mn-lt"/>
                <a:cs typeface="Calibri"/>
              </a:rPr>
              <a:t> </a:t>
            </a:r>
            <a:r>
              <a:rPr sz="2300" spc="185" dirty="0">
                <a:solidFill>
                  <a:srgbClr val="151515"/>
                </a:solidFill>
                <a:latin typeface="+mn-lt"/>
                <a:cs typeface="Calibri"/>
              </a:rPr>
              <a:t>geliştirilmesi</a:t>
            </a:r>
            <a:r>
              <a:rPr sz="2300" spc="55" dirty="0">
                <a:solidFill>
                  <a:srgbClr val="151515"/>
                </a:solidFill>
                <a:latin typeface="+mn-lt"/>
                <a:cs typeface="Calibri"/>
              </a:rPr>
              <a:t> </a:t>
            </a:r>
            <a:r>
              <a:rPr sz="2300" spc="215" dirty="0">
                <a:solidFill>
                  <a:srgbClr val="151515"/>
                </a:solidFill>
                <a:latin typeface="+mn-lt"/>
                <a:cs typeface="Calibri"/>
              </a:rPr>
              <a:t>istenmektedir.</a:t>
            </a:r>
            <a:r>
              <a:rPr sz="2300" spc="635" dirty="0">
                <a:solidFill>
                  <a:srgbClr val="151515"/>
                </a:solidFill>
                <a:latin typeface="+mn-lt"/>
                <a:cs typeface="Calibri"/>
              </a:rPr>
              <a:t> </a:t>
            </a:r>
            <a:r>
              <a:rPr sz="2300" spc="160" dirty="0">
                <a:solidFill>
                  <a:srgbClr val="151515"/>
                </a:solidFill>
                <a:latin typeface="+mn-lt"/>
                <a:cs typeface="Calibri"/>
              </a:rPr>
              <a:t>Modeli</a:t>
            </a:r>
            <a:r>
              <a:rPr sz="2300" spc="60" dirty="0">
                <a:solidFill>
                  <a:srgbClr val="151515"/>
                </a:solidFill>
                <a:latin typeface="+mn-lt"/>
                <a:cs typeface="Calibri"/>
              </a:rPr>
              <a:t> </a:t>
            </a:r>
            <a:r>
              <a:rPr sz="2300" spc="225" dirty="0">
                <a:solidFill>
                  <a:srgbClr val="151515"/>
                </a:solidFill>
                <a:latin typeface="+mn-lt"/>
                <a:cs typeface="Calibri"/>
              </a:rPr>
              <a:t>geliştirmeden</a:t>
            </a:r>
            <a:r>
              <a:rPr sz="2300" spc="60" dirty="0">
                <a:solidFill>
                  <a:srgbClr val="151515"/>
                </a:solidFill>
                <a:latin typeface="+mn-lt"/>
                <a:cs typeface="Calibri"/>
              </a:rPr>
              <a:t> </a:t>
            </a:r>
            <a:r>
              <a:rPr sz="2300" spc="250" dirty="0">
                <a:solidFill>
                  <a:srgbClr val="151515"/>
                </a:solidFill>
                <a:latin typeface="+mn-lt"/>
                <a:cs typeface="Calibri"/>
              </a:rPr>
              <a:t>önce</a:t>
            </a:r>
            <a:r>
              <a:rPr sz="2300" spc="50" dirty="0">
                <a:solidFill>
                  <a:srgbClr val="151515"/>
                </a:solidFill>
                <a:latin typeface="+mn-lt"/>
                <a:cs typeface="Calibri"/>
              </a:rPr>
              <a:t> </a:t>
            </a:r>
            <a:r>
              <a:rPr sz="2300" spc="215" dirty="0">
                <a:solidFill>
                  <a:srgbClr val="151515"/>
                </a:solidFill>
                <a:latin typeface="+mn-lt"/>
                <a:cs typeface="Calibri"/>
              </a:rPr>
              <a:t>gerekli</a:t>
            </a:r>
            <a:r>
              <a:rPr sz="2300" spc="60" dirty="0">
                <a:solidFill>
                  <a:srgbClr val="151515"/>
                </a:solidFill>
                <a:latin typeface="+mn-lt"/>
                <a:cs typeface="Calibri"/>
              </a:rPr>
              <a:t> </a:t>
            </a:r>
            <a:r>
              <a:rPr sz="2300" spc="229" dirty="0">
                <a:solidFill>
                  <a:srgbClr val="151515"/>
                </a:solidFill>
                <a:latin typeface="+mn-lt"/>
                <a:cs typeface="Calibri"/>
              </a:rPr>
              <a:t>olan</a:t>
            </a:r>
            <a:r>
              <a:rPr sz="2300" spc="50" dirty="0">
                <a:solidFill>
                  <a:srgbClr val="151515"/>
                </a:solidFill>
                <a:latin typeface="+mn-lt"/>
                <a:cs typeface="Calibri"/>
              </a:rPr>
              <a:t> </a:t>
            </a:r>
            <a:r>
              <a:rPr sz="2300" spc="185" dirty="0">
                <a:solidFill>
                  <a:srgbClr val="151515"/>
                </a:solidFill>
                <a:latin typeface="+mn-lt"/>
                <a:cs typeface="Calibri"/>
              </a:rPr>
              <a:t>veri</a:t>
            </a:r>
            <a:r>
              <a:rPr sz="2300" spc="60" dirty="0">
                <a:solidFill>
                  <a:srgbClr val="151515"/>
                </a:solidFill>
                <a:latin typeface="+mn-lt"/>
                <a:cs typeface="Calibri"/>
              </a:rPr>
              <a:t> </a:t>
            </a:r>
            <a:r>
              <a:rPr sz="2300" spc="215" dirty="0">
                <a:solidFill>
                  <a:srgbClr val="151515"/>
                </a:solidFill>
                <a:latin typeface="+mn-lt"/>
                <a:cs typeface="Calibri"/>
              </a:rPr>
              <a:t>analizi </a:t>
            </a:r>
            <a:r>
              <a:rPr sz="2300" spc="-505" dirty="0">
                <a:solidFill>
                  <a:srgbClr val="151515"/>
                </a:solidFill>
                <a:latin typeface="+mn-lt"/>
                <a:cs typeface="Calibri"/>
              </a:rPr>
              <a:t> </a:t>
            </a:r>
            <a:r>
              <a:rPr sz="2300" spc="265" dirty="0">
                <a:solidFill>
                  <a:srgbClr val="151515"/>
                </a:solidFill>
                <a:latin typeface="+mn-lt"/>
                <a:cs typeface="Calibri"/>
              </a:rPr>
              <a:t>ve</a:t>
            </a:r>
            <a:r>
              <a:rPr sz="2300" spc="50" dirty="0">
                <a:solidFill>
                  <a:srgbClr val="151515"/>
                </a:solidFill>
                <a:latin typeface="+mn-lt"/>
                <a:cs typeface="Calibri"/>
              </a:rPr>
              <a:t> </a:t>
            </a:r>
            <a:r>
              <a:rPr sz="2300" spc="190" dirty="0">
                <a:solidFill>
                  <a:srgbClr val="151515"/>
                </a:solidFill>
                <a:latin typeface="+mn-lt"/>
                <a:cs typeface="Calibri"/>
              </a:rPr>
              <a:t>özellik</a:t>
            </a:r>
            <a:r>
              <a:rPr sz="2300" spc="40" dirty="0">
                <a:solidFill>
                  <a:srgbClr val="151515"/>
                </a:solidFill>
                <a:latin typeface="+mn-lt"/>
                <a:cs typeface="Calibri"/>
              </a:rPr>
              <a:t> </a:t>
            </a:r>
            <a:r>
              <a:rPr sz="2300" spc="204" dirty="0">
                <a:solidFill>
                  <a:srgbClr val="151515"/>
                </a:solidFill>
                <a:latin typeface="+mn-lt"/>
                <a:cs typeface="Calibri"/>
              </a:rPr>
              <a:t>mühendisliği</a:t>
            </a:r>
            <a:r>
              <a:rPr sz="2300" spc="55" dirty="0">
                <a:solidFill>
                  <a:srgbClr val="151515"/>
                </a:solidFill>
                <a:latin typeface="+mn-lt"/>
                <a:cs typeface="Calibri"/>
              </a:rPr>
              <a:t> </a:t>
            </a:r>
            <a:r>
              <a:rPr sz="2300" spc="204" dirty="0">
                <a:solidFill>
                  <a:srgbClr val="151515"/>
                </a:solidFill>
                <a:latin typeface="+mn-lt"/>
                <a:cs typeface="Calibri"/>
              </a:rPr>
              <a:t>adımlarını</a:t>
            </a:r>
            <a:r>
              <a:rPr sz="2300" spc="50" dirty="0">
                <a:solidFill>
                  <a:srgbClr val="151515"/>
                </a:solidFill>
                <a:latin typeface="+mn-lt"/>
                <a:cs typeface="Calibri"/>
              </a:rPr>
              <a:t> </a:t>
            </a:r>
            <a:r>
              <a:rPr sz="2300" spc="225" dirty="0">
                <a:solidFill>
                  <a:srgbClr val="151515"/>
                </a:solidFill>
                <a:latin typeface="+mn-lt"/>
                <a:cs typeface="Calibri"/>
              </a:rPr>
              <a:t>gerçekleştirmeniz</a:t>
            </a:r>
            <a:r>
              <a:rPr sz="2300" spc="50" dirty="0">
                <a:solidFill>
                  <a:srgbClr val="151515"/>
                </a:solidFill>
                <a:latin typeface="+mn-lt"/>
                <a:cs typeface="Calibri"/>
              </a:rPr>
              <a:t> </a:t>
            </a:r>
            <a:r>
              <a:rPr sz="2300" spc="225" dirty="0">
                <a:solidFill>
                  <a:srgbClr val="151515"/>
                </a:solidFill>
                <a:latin typeface="+mn-lt"/>
                <a:cs typeface="Calibri"/>
              </a:rPr>
              <a:t>beklenmektedir.</a:t>
            </a:r>
            <a:endParaRPr sz="2300" dirty="0">
              <a:latin typeface="+mn-lt"/>
              <a:cs typeface="Calibri"/>
            </a:endParaRPr>
          </a:p>
        </p:txBody>
      </p:sp>
      <p:grpSp>
        <p:nvGrpSpPr>
          <p:cNvPr id="7" name="object 7"/>
          <p:cNvGrpSpPr/>
          <p:nvPr/>
        </p:nvGrpSpPr>
        <p:grpSpPr>
          <a:xfrm>
            <a:off x="0" y="0"/>
            <a:ext cx="6496685" cy="11308715"/>
            <a:chOff x="0" y="0"/>
            <a:chExt cx="6496685" cy="11308715"/>
          </a:xfrm>
        </p:grpSpPr>
        <p:pic>
          <p:nvPicPr>
            <p:cNvPr id="8" name="object 8"/>
            <p:cNvPicPr/>
            <p:nvPr/>
          </p:nvPicPr>
          <p:blipFill>
            <a:blip r:embed="rId3" cstate="print"/>
            <a:stretch>
              <a:fillRect/>
            </a:stretch>
          </p:blipFill>
          <p:spPr>
            <a:xfrm>
              <a:off x="0" y="0"/>
              <a:ext cx="6481478" cy="11300165"/>
            </a:xfrm>
            <a:prstGeom prst="rect">
              <a:avLst/>
            </a:prstGeom>
          </p:spPr>
        </p:pic>
        <p:pic>
          <p:nvPicPr>
            <p:cNvPr id="9" name="object 9"/>
            <p:cNvPicPr/>
            <p:nvPr/>
          </p:nvPicPr>
          <p:blipFill>
            <a:blip r:embed="rId4" cstate="print"/>
            <a:stretch>
              <a:fillRect/>
            </a:stretch>
          </p:blipFill>
          <p:spPr>
            <a:xfrm>
              <a:off x="5026" y="165858"/>
              <a:ext cx="6491111" cy="11142697"/>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4CE26101-3687-A140-CF31-82631268026A}"/>
              </a:ext>
            </a:extLst>
          </p:cNvPr>
          <p:cNvSpPr>
            <a:spLocks noGrp="1"/>
          </p:cNvSpPr>
          <p:nvPr>
            <p:ph type="body" idx="1"/>
          </p:nvPr>
        </p:nvSpPr>
        <p:spPr>
          <a:xfrm>
            <a:off x="908050" y="2301875"/>
            <a:ext cx="18336450" cy="4770537"/>
          </a:xfrm>
        </p:spPr>
        <p:txBody>
          <a:bodyPr/>
          <a:lstStyle/>
          <a:p>
            <a:pPr marL="457200" indent="-457200">
              <a:lnSpc>
                <a:spcPct val="150000"/>
              </a:lnSpc>
              <a:spcAft>
                <a:spcPts val="800"/>
              </a:spcAft>
              <a:buFont typeface="Arial" panose="020B0604020202020204" pitchFamily="34" charset="0"/>
              <a:buChar char="•"/>
            </a:pPr>
            <a:r>
              <a:rPr lang="tr-TR" sz="2800" dirty="0">
                <a:effectLst/>
                <a:latin typeface="Calibri" panose="020F0502020204030204" pitchFamily="34" charset="0"/>
                <a:ea typeface="Calibri" panose="020F0502020204030204" pitchFamily="34" charset="0"/>
                <a:cs typeface="Times New Roman" panose="02020603050405020304" pitchFamily="18" charset="0"/>
              </a:rPr>
              <a:t>Bu projede Yapay </a:t>
            </a:r>
            <a:r>
              <a:rPr lang="tr-TR" sz="2800" dirty="0">
                <a:latin typeface="Calibri" panose="020F0502020204030204" pitchFamily="34" charset="0"/>
                <a:ea typeface="Calibri" panose="020F0502020204030204" pitchFamily="34" charset="0"/>
                <a:cs typeface="Times New Roman" panose="02020603050405020304" pitchFamily="18" charset="0"/>
              </a:rPr>
              <a:t>S</a:t>
            </a:r>
            <a:r>
              <a:rPr lang="tr-TR" sz="2800" dirty="0">
                <a:effectLst/>
                <a:latin typeface="Calibri" panose="020F0502020204030204" pitchFamily="34" charset="0"/>
                <a:ea typeface="Calibri" panose="020F0502020204030204" pitchFamily="34" charset="0"/>
                <a:cs typeface="Times New Roman" panose="02020603050405020304" pitchFamily="18" charset="0"/>
              </a:rPr>
              <a:t>inir </a:t>
            </a:r>
            <a:r>
              <a:rPr lang="tr-TR" sz="2800" dirty="0">
                <a:latin typeface="Calibri" panose="020F0502020204030204" pitchFamily="34" charset="0"/>
                <a:ea typeface="Calibri" panose="020F0502020204030204" pitchFamily="34" charset="0"/>
                <a:cs typeface="Times New Roman" panose="02020603050405020304" pitchFamily="18" charset="0"/>
              </a:rPr>
              <a:t>A</a:t>
            </a:r>
            <a:r>
              <a:rPr lang="tr-TR" sz="2800" dirty="0">
                <a:effectLst/>
                <a:latin typeface="Calibri" panose="020F0502020204030204" pitchFamily="34" charset="0"/>
                <a:ea typeface="Calibri" panose="020F0502020204030204" pitchFamily="34" charset="0"/>
                <a:cs typeface="Times New Roman" panose="02020603050405020304" pitchFamily="18" charset="0"/>
              </a:rPr>
              <a:t>ğını kullanarak müşteri kaybı tahmini yapacağım.</a:t>
            </a:r>
          </a:p>
          <a:p>
            <a:pPr marL="457200" indent="-457200">
              <a:lnSpc>
                <a:spcPct val="150000"/>
              </a:lnSpc>
              <a:spcAft>
                <a:spcPts val="800"/>
              </a:spcAft>
              <a:buFont typeface="Arial" panose="020B0604020202020204" pitchFamily="34" charset="0"/>
              <a:buChar char="•"/>
            </a:pPr>
            <a:r>
              <a:rPr lang="tr-TR" sz="2800" dirty="0">
                <a:effectLst/>
                <a:latin typeface="Calibri" panose="020F0502020204030204" pitchFamily="34" charset="0"/>
                <a:ea typeface="Calibri" panose="020F0502020204030204" pitchFamily="34" charset="0"/>
                <a:cs typeface="Times New Roman" panose="02020603050405020304" pitchFamily="18" charset="0"/>
              </a:rPr>
              <a:t>Müşteri kaybı kaç müşterimizin işten ayrıldığının bir ölçüsüdür.</a:t>
            </a:r>
          </a:p>
          <a:p>
            <a:pPr marL="457200" indent="-457200">
              <a:lnSpc>
                <a:spcPct val="150000"/>
              </a:lnSpc>
              <a:spcAft>
                <a:spcPts val="800"/>
              </a:spcAft>
              <a:buFont typeface="Arial" panose="020B0604020202020204" pitchFamily="34" charset="0"/>
              <a:buChar char="•"/>
            </a:pPr>
            <a:r>
              <a:rPr lang="tr-TR" sz="2800" dirty="0">
                <a:latin typeface="Calibri" panose="020F0502020204030204" pitchFamily="34" charset="0"/>
                <a:ea typeface="Calibri" panose="020F0502020204030204" pitchFamily="34" charset="0"/>
                <a:cs typeface="Times New Roman" panose="02020603050405020304" pitchFamily="18" charset="0"/>
              </a:rPr>
              <a:t>H</a:t>
            </a:r>
            <a:r>
              <a:rPr lang="tr-TR" sz="2800" dirty="0">
                <a:effectLst/>
                <a:latin typeface="Calibri" panose="020F0502020204030204" pitchFamily="34" charset="0"/>
                <a:ea typeface="Calibri" panose="020F0502020204030204" pitchFamily="34" charset="0"/>
                <a:cs typeface="Times New Roman" panose="02020603050405020304" pitchFamily="18" charset="0"/>
              </a:rPr>
              <a:t>er işletmede olabilecek müşterilerin neden ayrıldıklarını belirleme de Derin Öğrenme bize büyük ölçüde yardımcı olabilir. </a:t>
            </a:r>
          </a:p>
          <a:p>
            <a:pPr marL="457200" indent="-457200">
              <a:lnSpc>
                <a:spcPct val="150000"/>
              </a:lnSpc>
              <a:spcAft>
                <a:spcPts val="800"/>
              </a:spcAft>
              <a:buFont typeface="Arial" panose="020B0604020202020204" pitchFamily="34" charset="0"/>
              <a:buChar char="•"/>
            </a:pPr>
            <a:r>
              <a:rPr lang="tr-TR" sz="2800" dirty="0">
                <a:effectLst/>
                <a:latin typeface="Calibri" panose="020F0502020204030204" pitchFamily="34" charset="0"/>
                <a:ea typeface="Calibri" panose="020F0502020204030204" pitchFamily="34" charset="0"/>
                <a:cs typeface="Times New Roman" panose="02020603050405020304" pitchFamily="18" charset="0"/>
              </a:rPr>
              <a:t>Müşterilerin neden ayrıldıklarını </a:t>
            </a:r>
            <a:r>
              <a:rPr lang="tr-TR" sz="2800" dirty="0">
                <a:latin typeface="Calibri" panose="020F0502020204030204" pitchFamily="34" charset="0"/>
                <a:ea typeface="Calibri" panose="020F0502020204030204" pitchFamily="34" charset="0"/>
                <a:cs typeface="Times New Roman" panose="02020603050405020304" pitchFamily="18" charset="0"/>
              </a:rPr>
              <a:t>modelledikten sonra buna </a:t>
            </a:r>
            <a:r>
              <a:rPr lang="tr-TR" sz="2800" dirty="0">
                <a:effectLst/>
                <a:latin typeface="Calibri" panose="020F0502020204030204" pitchFamily="34" charset="0"/>
                <a:ea typeface="Calibri" panose="020F0502020204030204" pitchFamily="34" charset="0"/>
                <a:cs typeface="Times New Roman" panose="02020603050405020304" pitchFamily="18" charset="0"/>
              </a:rPr>
              <a:t>uygun iş eylemlerini gerçekleştirebiliriz. </a:t>
            </a:r>
          </a:p>
          <a:p>
            <a:pPr marL="457200" indent="-457200">
              <a:lnSpc>
                <a:spcPct val="150000"/>
              </a:lnSpc>
              <a:spcAft>
                <a:spcPts val="800"/>
              </a:spcAft>
              <a:buFont typeface="Arial" panose="020B0604020202020204" pitchFamily="34" charset="0"/>
              <a:buChar char="•"/>
            </a:pPr>
            <a:r>
              <a:rPr lang="tr-TR" sz="2800" dirty="0">
                <a:effectLst/>
                <a:latin typeface="Calibri" panose="020F0502020204030204" pitchFamily="34" charset="0"/>
                <a:ea typeface="Calibri" panose="020F0502020204030204" pitchFamily="34" charset="0"/>
                <a:cs typeface="Times New Roman" panose="02020603050405020304" pitchFamily="18" charset="0"/>
              </a:rPr>
              <a:t>Müşterilerin şirketi bırakmaması için </a:t>
            </a:r>
            <a:r>
              <a:rPr lang="tr-TR" sz="2800" dirty="0" err="1">
                <a:latin typeface="Calibri" panose="020F0502020204030204" pitchFamily="34" charset="0"/>
                <a:ea typeface="Calibri" panose="020F0502020204030204" pitchFamily="34" charset="0"/>
                <a:cs typeface="Times New Roman" panose="02020603050405020304" pitchFamily="18" charset="0"/>
              </a:rPr>
              <a:t>T</a:t>
            </a:r>
            <a:r>
              <a:rPr lang="tr-TR" sz="2800" dirty="0" err="1">
                <a:effectLst/>
                <a:latin typeface="Calibri" panose="020F0502020204030204" pitchFamily="34" charset="0"/>
                <a:ea typeface="Calibri" panose="020F0502020204030204" pitchFamily="34" charset="0"/>
                <a:cs typeface="Times New Roman" panose="02020603050405020304" pitchFamily="18" charset="0"/>
              </a:rPr>
              <a:t>ensorflow</a:t>
            </a:r>
            <a:r>
              <a:rPr lang="tr-TR" sz="2800" dirty="0">
                <a:effectLst/>
                <a:latin typeface="Calibri" panose="020F0502020204030204" pitchFamily="34" charset="0"/>
                <a:ea typeface="Calibri" panose="020F0502020204030204" pitchFamily="34" charset="0"/>
                <a:cs typeface="Times New Roman" panose="02020603050405020304" pitchFamily="18" charset="0"/>
              </a:rPr>
              <a:t> kullanarak Python kodları ile basit yapay sinir ağı oluşturmak</a:t>
            </a:r>
          </a:p>
          <a:p>
            <a:pPr marL="457200" indent="-457200">
              <a:lnSpc>
                <a:spcPct val="150000"/>
              </a:lnSpc>
              <a:spcAft>
                <a:spcPts val="800"/>
              </a:spcAft>
              <a:buFont typeface="Arial" panose="020B0604020202020204" pitchFamily="34" charset="0"/>
              <a:buChar char="•"/>
            </a:pPr>
            <a:r>
              <a:rPr lang="tr-TR" sz="2800" dirty="0">
                <a:effectLst/>
                <a:latin typeface="Calibri" panose="020F0502020204030204" pitchFamily="34" charset="0"/>
                <a:ea typeface="Calibri" panose="020F0502020204030204" pitchFamily="34" charset="0"/>
                <a:cs typeface="Times New Roman" panose="02020603050405020304" pitchFamily="18" charset="0"/>
              </a:rPr>
              <a:t>Ve en sonunda da </a:t>
            </a:r>
            <a:r>
              <a:rPr lang="tr-TR" sz="2800" dirty="0">
                <a:latin typeface="Calibri" panose="020F0502020204030204" pitchFamily="34" charset="0"/>
                <a:ea typeface="Calibri" panose="020F0502020204030204" pitchFamily="34" charset="0"/>
                <a:cs typeface="Times New Roman" panose="02020603050405020304" pitchFamily="18" charset="0"/>
              </a:rPr>
              <a:t>F</a:t>
            </a:r>
            <a:r>
              <a:rPr lang="tr-TR" sz="2800" dirty="0">
                <a:effectLst/>
                <a:latin typeface="Calibri" panose="020F0502020204030204" pitchFamily="34" charset="0"/>
                <a:ea typeface="Calibri" panose="020F0502020204030204" pitchFamily="34" charset="0"/>
                <a:cs typeface="Times New Roman" panose="02020603050405020304" pitchFamily="18" charset="0"/>
              </a:rPr>
              <a:t>1 puanı hakkında yorum hazırlamak</a:t>
            </a:r>
          </a:p>
          <a:p>
            <a:endParaRPr lang="tr-TR" dirty="0"/>
          </a:p>
        </p:txBody>
      </p:sp>
      <p:sp>
        <p:nvSpPr>
          <p:cNvPr id="2" name="Metin kutusu 1">
            <a:extLst>
              <a:ext uri="{FF2B5EF4-FFF2-40B4-BE49-F238E27FC236}">
                <a16:creationId xmlns:a16="http://schemas.microsoft.com/office/drawing/2014/main" id="{6FA320A2-E97F-B04A-5011-9539608754D1}"/>
              </a:ext>
            </a:extLst>
          </p:cNvPr>
          <p:cNvSpPr txBox="1"/>
          <p:nvPr/>
        </p:nvSpPr>
        <p:spPr>
          <a:xfrm>
            <a:off x="908050" y="625475"/>
            <a:ext cx="8001000" cy="523220"/>
          </a:xfrm>
          <a:prstGeom prst="rect">
            <a:avLst/>
          </a:prstGeom>
          <a:noFill/>
        </p:spPr>
        <p:txBody>
          <a:bodyPr wrap="square" rtlCol="0">
            <a:spAutoFit/>
          </a:bodyPr>
          <a:lstStyle/>
          <a:p>
            <a:r>
              <a:rPr lang="tr-TR" sz="1800" dirty="0"/>
              <a:t> </a:t>
            </a:r>
            <a:r>
              <a:rPr lang="tr-TR" sz="2800" dirty="0"/>
              <a:t>1.2. Çözüm Önerisi</a:t>
            </a:r>
          </a:p>
        </p:txBody>
      </p:sp>
      <p:pic>
        <p:nvPicPr>
          <p:cNvPr id="5" name="Resim 4" descr="Grafikler üzerinde Grup çalışma">
            <a:extLst>
              <a:ext uri="{FF2B5EF4-FFF2-40B4-BE49-F238E27FC236}">
                <a16:creationId xmlns:a16="http://schemas.microsoft.com/office/drawing/2014/main" id="{7BD4BF00-2904-1489-6179-511901019F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14450" y="6950075"/>
            <a:ext cx="5585681" cy="3724108"/>
          </a:xfrm>
          <a:prstGeom prst="rect">
            <a:avLst/>
          </a:prstGeom>
        </p:spPr>
      </p:pic>
    </p:spTree>
    <p:extLst>
      <p:ext uri="{BB962C8B-B14F-4D97-AF65-F5344CB8AC3E}">
        <p14:creationId xmlns:p14="http://schemas.microsoft.com/office/powerpoint/2010/main" val="1338797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rot="16200000" flipH="1">
            <a:off x="9172573" y="-7029448"/>
            <a:ext cx="2362206" cy="19500852"/>
          </a:xfrm>
          <a:custGeom>
            <a:avLst/>
            <a:gdLst/>
            <a:ahLst/>
            <a:cxnLst/>
            <a:rect l="l" t="t" r="r" b="b"/>
            <a:pathLst>
              <a:path h="6112509">
                <a:moveTo>
                  <a:pt x="0" y="0"/>
                </a:moveTo>
                <a:lnTo>
                  <a:pt x="0" y="6111948"/>
                </a:lnTo>
              </a:path>
            </a:pathLst>
          </a:custGeom>
          <a:ln w="31412">
            <a:solidFill>
              <a:srgbClr val="151515"/>
            </a:solidFill>
          </a:ln>
        </p:spPr>
        <p:txBody>
          <a:bodyPr wrap="square" lIns="0" tIns="0" rIns="0" bIns="0" rtlCol="0"/>
          <a:lstStyle/>
          <a:p>
            <a:endParaRPr/>
          </a:p>
        </p:txBody>
      </p:sp>
      <p:sp>
        <p:nvSpPr>
          <p:cNvPr id="5" name="Metin kutusu 4">
            <a:extLst>
              <a:ext uri="{FF2B5EF4-FFF2-40B4-BE49-F238E27FC236}">
                <a16:creationId xmlns:a16="http://schemas.microsoft.com/office/drawing/2014/main" id="{DD45F443-002C-AAF6-527A-1EBCED60804A}"/>
              </a:ext>
            </a:extLst>
          </p:cNvPr>
          <p:cNvSpPr txBox="1"/>
          <p:nvPr/>
        </p:nvSpPr>
        <p:spPr>
          <a:xfrm>
            <a:off x="1136650" y="2759075"/>
            <a:ext cx="17221200" cy="4832092"/>
          </a:xfrm>
          <a:prstGeom prst="rect">
            <a:avLst/>
          </a:prstGeom>
          <a:noFill/>
        </p:spPr>
        <p:txBody>
          <a:bodyPr wrap="square" rtlCol="0">
            <a:spAutoFit/>
          </a:bodyPr>
          <a:lstStyle/>
          <a:p>
            <a:pPr marL="457200" indent="-457200">
              <a:buFont typeface="Arial" panose="020B0604020202020204" pitchFamily="34" charset="0"/>
              <a:buChar char="•"/>
            </a:pPr>
            <a:r>
              <a:rPr kumimoji="0" lang="tr-TR" sz="2800" b="0" i="0" u="none" strike="noStrike" kern="1200" cap="none" spc="0" normalizeH="0" baseline="0" noProof="0" dirty="0">
                <a:ln>
                  <a:noFill/>
                </a:ln>
                <a:solidFill>
                  <a:srgbClr val="202124"/>
                </a:solidFill>
                <a:effectLst/>
                <a:uLnTx/>
                <a:uFillTx/>
                <a:latin typeface="+mn-lt"/>
                <a:ea typeface="+mn-ea"/>
                <a:cs typeface="+mn-cs"/>
              </a:rPr>
              <a:t>Bu projede Yapay Sinir Ağı (YSA) kullanarak bir müşteri kaybı tahmin modeli oluşturacağız.</a:t>
            </a:r>
          </a:p>
          <a:p>
            <a:pPr marL="457200" indent="-457200">
              <a:buFont typeface="Arial" panose="020B0604020202020204" pitchFamily="34" charset="0"/>
              <a:buChar char="•"/>
            </a:pPr>
            <a:endParaRPr kumimoji="0" lang="tr-TR" sz="2800" b="0" i="0" u="none" strike="noStrike" kern="1200" cap="none" spc="0" normalizeH="0" baseline="0" noProof="0" dirty="0">
              <a:ln>
                <a:noFill/>
              </a:ln>
              <a:solidFill>
                <a:srgbClr val="202124"/>
              </a:solidFill>
              <a:effectLst/>
              <a:uLnTx/>
              <a:uFillTx/>
              <a:latin typeface="+mn-lt"/>
              <a:ea typeface="+mn-ea"/>
              <a:cs typeface="+mn-cs"/>
            </a:endParaRPr>
          </a:p>
          <a:p>
            <a:pPr marL="457200" indent="-457200">
              <a:buFont typeface="Arial" panose="020B0604020202020204" pitchFamily="34" charset="0"/>
              <a:buChar char="•"/>
            </a:pPr>
            <a:r>
              <a:rPr kumimoji="0" lang="tr-TR" sz="2800" b="0" i="0" u="none" strike="noStrike" kern="1200" cap="none" spc="0" normalizeH="0" baseline="0" noProof="0" dirty="0">
                <a:ln>
                  <a:noFill/>
                </a:ln>
                <a:solidFill>
                  <a:srgbClr val="202124"/>
                </a:solidFill>
                <a:effectLst/>
                <a:uLnTx/>
                <a:uFillTx/>
                <a:latin typeface="+mn-lt"/>
                <a:ea typeface="+mn-ea"/>
                <a:cs typeface="+mn-cs"/>
              </a:rPr>
              <a:t>Müşteri kaybı, müşterilerin işletmeden nasıl ve neden ayrıldığını ölçer. </a:t>
            </a:r>
          </a:p>
          <a:p>
            <a:pPr marL="457200" indent="-457200">
              <a:buFont typeface="Arial" panose="020B0604020202020204" pitchFamily="34" charset="0"/>
              <a:buChar char="•"/>
            </a:pPr>
            <a:endParaRPr kumimoji="0" lang="tr-TR" sz="2800" b="0" i="0" u="none" strike="noStrike" kern="1200" cap="none" spc="0" normalizeH="0" baseline="0" noProof="0" dirty="0">
              <a:ln>
                <a:noFill/>
              </a:ln>
              <a:solidFill>
                <a:srgbClr val="202124"/>
              </a:solidFill>
              <a:effectLst/>
              <a:uLnTx/>
              <a:uFillTx/>
              <a:latin typeface="+mn-lt"/>
              <a:ea typeface="+mn-ea"/>
              <a:cs typeface="+mn-cs"/>
            </a:endParaRPr>
          </a:p>
          <a:p>
            <a:pPr marL="457200" indent="-457200">
              <a:buFont typeface="Arial" panose="020B0604020202020204" pitchFamily="34" charset="0"/>
              <a:buChar char="•"/>
            </a:pPr>
            <a:r>
              <a:rPr kumimoji="0" lang="tr-TR" sz="2800" b="0" i="0" u="none" strike="noStrike" kern="1200" cap="none" spc="0" normalizeH="0" baseline="0" noProof="0" dirty="0" err="1">
                <a:ln>
                  <a:noFill/>
                </a:ln>
                <a:solidFill>
                  <a:srgbClr val="202124"/>
                </a:solidFill>
                <a:effectLst/>
                <a:uLnTx/>
                <a:uFillTx/>
                <a:latin typeface="+mn-lt"/>
                <a:ea typeface="+mn-ea"/>
                <a:cs typeface="+mn-cs"/>
              </a:rPr>
              <a:t>Kaggle'dan</a:t>
            </a:r>
            <a:r>
              <a:rPr kumimoji="0" lang="tr-TR" sz="2800" b="0" i="0" u="none" strike="noStrike" kern="1200" cap="none" spc="0" normalizeH="0" baseline="0" noProof="0" dirty="0">
                <a:ln>
                  <a:noFill/>
                </a:ln>
                <a:solidFill>
                  <a:srgbClr val="202124"/>
                </a:solidFill>
                <a:effectLst/>
                <a:uLnTx/>
                <a:uFillTx/>
                <a:latin typeface="+mn-lt"/>
                <a:ea typeface="+mn-ea"/>
                <a:cs typeface="+mn-cs"/>
              </a:rPr>
              <a:t> </a:t>
            </a:r>
            <a:r>
              <a:rPr kumimoji="0" lang="tr-TR" sz="2800" b="0" i="0" u="none" strike="noStrike" kern="1200" cap="none" spc="0" normalizeH="0" baseline="0" noProof="0" dirty="0" err="1">
                <a:ln>
                  <a:noFill/>
                </a:ln>
                <a:solidFill>
                  <a:srgbClr val="202124"/>
                </a:solidFill>
                <a:effectLst/>
                <a:uLnTx/>
                <a:uFillTx/>
                <a:latin typeface="+mn-lt"/>
                <a:ea typeface="+mn-ea"/>
                <a:cs typeface="+mn-cs"/>
              </a:rPr>
              <a:t>telekom</a:t>
            </a:r>
            <a:r>
              <a:rPr kumimoji="0" lang="tr-TR" sz="2800" b="0" i="0" u="none" strike="noStrike" kern="1200" cap="none" spc="0" normalizeH="0" baseline="0" noProof="0" dirty="0">
                <a:ln>
                  <a:noFill/>
                </a:ln>
                <a:solidFill>
                  <a:srgbClr val="202124"/>
                </a:solidFill>
                <a:effectLst/>
                <a:uLnTx/>
                <a:uFillTx/>
                <a:latin typeface="+mn-lt"/>
                <a:ea typeface="+mn-ea"/>
                <a:cs typeface="+mn-cs"/>
              </a:rPr>
              <a:t> müşteri kayıp veri kümesini kullanacağız (bağlantı linki: https://www.kaggle.com/datasets/blastchar/telco-customer-churn) </a:t>
            </a:r>
          </a:p>
          <a:p>
            <a:pPr marL="457200" indent="-457200">
              <a:buFont typeface="Arial" panose="020B0604020202020204" pitchFamily="34" charset="0"/>
              <a:buChar char="•"/>
            </a:pPr>
            <a:endParaRPr lang="tr-TR" sz="2800" kern="1200" dirty="0">
              <a:solidFill>
                <a:srgbClr val="202124"/>
              </a:solidFill>
              <a:latin typeface="+mn-lt"/>
              <a:ea typeface="+mn-ea"/>
              <a:cs typeface="+mn-cs"/>
            </a:endParaRPr>
          </a:p>
          <a:p>
            <a:pPr marL="457200" indent="-457200">
              <a:buFont typeface="Arial" panose="020B0604020202020204" pitchFamily="34" charset="0"/>
              <a:buChar char="•"/>
            </a:pPr>
            <a:r>
              <a:rPr kumimoji="0" lang="tr-TR" sz="2800" b="0" i="0" u="none" strike="noStrike" kern="1200" cap="none" spc="0" normalizeH="0" baseline="0" noProof="0" dirty="0">
                <a:ln>
                  <a:noFill/>
                </a:ln>
                <a:solidFill>
                  <a:srgbClr val="202124"/>
                </a:solidFill>
                <a:effectLst/>
                <a:uLnTx/>
                <a:uFillTx/>
                <a:latin typeface="+mn-lt"/>
                <a:ea typeface="+mn-ea"/>
                <a:cs typeface="+mn-cs"/>
              </a:rPr>
              <a:t>Kayıp tahmini için Derin bir öğrenme modeli oluşturacağız. </a:t>
            </a:r>
          </a:p>
          <a:p>
            <a:pPr marL="457200" indent="-457200">
              <a:buFont typeface="Arial" panose="020B0604020202020204" pitchFamily="34" charset="0"/>
              <a:buChar char="•"/>
            </a:pPr>
            <a:endParaRPr kumimoji="0" lang="tr-TR" sz="2800" b="0" i="0" u="none" strike="noStrike" kern="1200" cap="none" spc="0" normalizeH="0" baseline="0" noProof="0" dirty="0">
              <a:ln>
                <a:noFill/>
              </a:ln>
              <a:solidFill>
                <a:srgbClr val="202124"/>
              </a:solidFill>
              <a:effectLst/>
              <a:uLnTx/>
              <a:uFillTx/>
              <a:latin typeface="+mn-lt"/>
              <a:ea typeface="+mn-ea"/>
              <a:cs typeface="+mn-cs"/>
            </a:endParaRPr>
          </a:p>
          <a:p>
            <a:pPr marL="457200" indent="-457200">
              <a:buFont typeface="Arial" panose="020B0604020202020204" pitchFamily="34" charset="0"/>
              <a:buChar char="•"/>
            </a:pPr>
            <a:r>
              <a:rPr kumimoji="0" lang="tr-TR" sz="2800" b="0" i="0" u="none" strike="noStrike" kern="1200" cap="none" spc="0" normalizeH="0" baseline="0" noProof="0" dirty="0">
                <a:ln>
                  <a:noFill/>
                </a:ln>
                <a:solidFill>
                  <a:srgbClr val="202124"/>
                </a:solidFill>
                <a:effectLst/>
                <a:uLnTx/>
                <a:uFillTx/>
                <a:latin typeface="+mn-lt"/>
                <a:ea typeface="+mn-ea"/>
                <a:cs typeface="+mn-cs"/>
              </a:rPr>
              <a:t>Karışıklık Matrisi ve Sınıflandırma </a:t>
            </a:r>
            <a:r>
              <a:rPr lang="tr-TR" sz="2800" kern="1200" dirty="0">
                <a:solidFill>
                  <a:srgbClr val="202124"/>
                </a:solidFill>
                <a:latin typeface="+mn-lt"/>
                <a:ea typeface="+mn-ea"/>
                <a:cs typeface="+mn-cs"/>
              </a:rPr>
              <a:t>R</a:t>
            </a:r>
            <a:r>
              <a:rPr kumimoji="0" lang="tr-TR" sz="2800" b="0" i="0" u="none" strike="noStrike" kern="1200" cap="none" spc="0" normalizeH="0" baseline="0" noProof="0" dirty="0" err="1">
                <a:ln>
                  <a:noFill/>
                </a:ln>
                <a:solidFill>
                  <a:srgbClr val="202124"/>
                </a:solidFill>
                <a:effectLst/>
                <a:uLnTx/>
                <a:uFillTx/>
                <a:latin typeface="+mn-lt"/>
                <a:ea typeface="+mn-ea"/>
                <a:cs typeface="+mn-cs"/>
              </a:rPr>
              <a:t>aporunu</a:t>
            </a:r>
            <a:r>
              <a:rPr kumimoji="0" lang="tr-TR" sz="2800" b="0" i="0" u="none" strike="noStrike" kern="1200" cap="none" spc="0" normalizeH="0" baseline="0" noProof="0" dirty="0">
                <a:ln>
                  <a:noFill/>
                </a:ln>
                <a:solidFill>
                  <a:srgbClr val="202124"/>
                </a:solidFill>
                <a:effectLst/>
                <a:uLnTx/>
                <a:uFillTx/>
                <a:latin typeface="+mn-lt"/>
                <a:ea typeface="+mn-ea"/>
                <a:cs typeface="+mn-cs"/>
              </a:rPr>
              <a:t> kullanarak bu modelin kesinliğini, geri çağrılmasını ve doğruluğunu da anlayacağız.</a:t>
            </a:r>
            <a:endParaRPr lang="tr-TR" dirty="0">
              <a:latin typeface="+mn-lt"/>
            </a:endParaRPr>
          </a:p>
        </p:txBody>
      </p:sp>
      <p:sp>
        <p:nvSpPr>
          <p:cNvPr id="7" name="Metin kutusu 6">
            <a:extLst>
              <a:ext uri="{FF2B5EF4-FFF2-40B4-BE49-F238E27FC236}">
                <a16:creationId xmlns:a16="http://schemas.microsoft.com/office/drawing/2014/main" id="{DA02BCB3-83F9-2727-9A0F-C701229C718E}"/>
              </a:ext>
            </a:extLst>
          </p:cNvPr>
          <p:cNvSpPr txBox="1"/>
          <p:nvPr/>
        </p:nvSpPr>
        <p:spPr>
          <a:xfrm>
            <a:off x="603250" y="320675"/>
            <a:ext cx="6553200" cy="777136"/>
          </a:xfrm>
          <a:prstGeom prst="rect">
            <a:avLst/>
          </a:prstGeom>
          <a:noFill/>
        </p:spPr>
        <p:txBody>
          <a:bodyPr wrap="square" rtlCol="0">
            <a:spAutoFit/>
          </a:bodyPr>
          <a:lstStyle/>
          <a:p>
            <a:r>
              <a:rPr lang="tr-TR" sz="4450" dirty="0">
                <a:latin typeface="+mn-lt"/>
              </a:rPr>
              <a:t>Proje</a:t>
            </a:r>
            <a:r>
              <a:rPr lang="tr-TR" sz="4400" dirty="0">
                <a:latin typeface="+mn-lt"/>
              </a:rPr>
              <a:t> Çözümü</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890210" y="1508509"/>
            <a:ext cx="18609945" cy="1609090"/>
          </a:xfrm>
          <a:prstGeom prst="rect">
            <a:avLst/>
          </a:prstGeom>
        </p:spPr>
        <p:txBody>
          <a:bodyPr vert="horz" wrap="square" lIns="0" tIns="8890" rIns="0" bIns="0" rtlCol="0">
            <a:spAutoFit/>
          </a:bodyPr>
          <a:lstStyle/>
          <a:p>
            <a:pPr marL="12700" marR="5080">
              <a:lnSpc>
                <a:spcPct val="150900"/>
              </a:lnSpc>
              <a:spcBef>
                <a:spcPts val="70"/>
              </a:spcBef>
            </a:pPr>
            <a:r>
              <a:rPr sz="2300" spc="215" dirty="0">
                <a:latin typeface="Calibri"/>
                <a:cs typeface="Calibri"/>
              </a:rPr>
              <a:t>Telco</a:t>
            </a:r>
            <a:r>
              <a:rPr sz="2300" spc="50" dirty="0">
                <a:latin typeface="Calibri"/>
                <a:cs typeface="Calibri"/>
              </a:rPr>
              <a:t> </a:t>
            </a:r>
            <a:r>
              <a:rPr sz="2300" spc="215" dirty="0">
                <a:latin typeface="Calibri"/>
                <a:cs typeface="Calibri"/>
              </a:rPr>
              <a:t>müşteri</a:t>
            </a:r>
            <a:r>
              <a:rPr sz="2300" spc="55" dirty="0">
                <a:latin typeface="Calibri"/>
                <a:cs typeface="Calibri"/>
              </a:rPr>
              <a:t> </a:t>
            </a:r>
            <a:r>
              <a:rPr sz="2300" spc="295" dirty="0">
                <a:latin typeface="Calibri"/>
                <a:cs typeface="Calibri"/>
              </a:rPr>
              <a:t>kaybı</a:t>
            </a:r>
            <a:r>
              <a:rPr sz="2300" spc="55" dirty="0">
                <a:latin typeface="Calibri"/>
                <a:cs typeface="Calibri"/>
              </a:rPr>
              <a:t> </a:t>
            </a:r>
            <a:r>
              <a:rPr sz="2300" spc="150" dirty="0">
                <a:latin typeface="Calibri"/>
                <a:cs typeface="Calibri"/>
              </a:rPr>
              <a:t>verileri,</a:t>
            </a:r>
            <a:r>
              <a:rPr sz="2300" spc="55" dirty="0">
                <a:latin typeface="Calibri"/>
                <a:cs typeface="Calibri"/>
              </a:rPr>
              <a:t> </a:t>
            </a:r>
            <a:r>
              <a:rPr sz="2300" spc="250" dirty="0">
                <a:latin typeface="Calibri"/>
                <a:cs typeface="Calibri"/>
              </a:rPr>
              <a:t>üçüncü</a:t>
            </a:r>
            <a:r>
              <a:rPr sz="2300" spc="50" dirty="0">
                <a:latin typeface="Calibri"/>
                <a:cs typeface="Calibri"/>
              </a:rPr>
              <a:t> </a:t>
            </a:r>
            <a:r>
              <a:rPr sz="2300" spc="285" dirty="0">
                <a:latin typeface="Calibri"/>
                <a:cs typeface="Calibri"/>
              </a:rPr>
              <a:t>çeyrekte</a:t>
            </a:r>
            <a:r>
              <a:rPr sz="2300" spc="55" dirty="0">
                <a:latin typeface="Calibri"/>
                <a:cs typeface="Calibri"/>
              </a:rPr>
              <a:t> </a:t>
            </a:r>
            <a:r>
              <a:rPr sz="2300" spc="235" dirty="0">
                <a:latin typeface="Calibri"/>
                <a:cs typeface="Calibri"/>
              </a:rPr>
              <a:t>Kaliforniya'daki</a:t>
            </a:r>
            <a:r>
              <a:rPr sz="2300" spc="50" dirty="0">
                <a:latin typeface="Calibri"/>
                <a:cs typeface="Calibri"/>
              </a:rPr>
              <a:t> </a:t>
            </a:r>
            <a:r>
              <a:rPr sz="2300" spc="254" dirty="0">
                <a:latin typeface="Calibri"/>
                <a:cs typeface="Calibri"/>
              </a:rPr>
              <a:t>7043</a:t>
            </a:r>
            <a:r>
              <a:rPr sz="2300" spc="50" dirty="0">
                <a:latin typeface="Calibri"/>
                <a:cs typeface="Calibri"/>
              </a:rPr>
              <a:t> </a:t>
            </a:r>
            <a:r>
              <a:rPr sz="2300" spc="245" dirty="0">
                <a:latin typeface="Calibri"/>
                <a:cs typeface="Calibri"/>
              </a:rPr>
              <a:t>müşteriye</a:t>
            </a:r>
            <a:r>
              <a:rPr sz="2300" spc="60" dirty="0">
                <a:latin typeface="Calibri"/>
                <a:cs typeface="Calibri"/>
              </a:rPr>
              <a:t> </a:t>
            </a:r>
            <a:r>
              <a:rPr sz="2300" spc="265" dirty="0">
                <a:latin typeface="Calibri"/>
                <a:cs typeface="Calibri"/>
              </a:rPr>
              <a:t>ev</a:t>
            </a:r>
            <a:r>
              <a:rPr sz="2300" spc="50" dirty="0">
                <a:latin typeface="Calibri"/>
                <a:cs typeface="Calibri"/>
              </a:rPr>
              <a:t> </a:t>
            </a:r>
            <a:r>
              <a:rPr sz="2300" spc="229" dirty="0">
                <a:latin typeface="Calibri"/>
                <a:cs typeface="Calibri"/>
              </a:rPr>
              <a:t>telefonu</a:t>
            </a:r>
            <a:r>
              <a:rPr sz="2300" spc="45" dirty="0">
                <a:latin typeface="Calibri"/>
                <a:cs typeface="Calibri"/>
              </a:rPr>
              <a:t> </a:t>
            </a:r>
            <a:r>
              <a:rPr sz="2300" spc="265" dirty="0">
                <a:latin typeface="Calibri"/>
                <a:cs typeface="Calibri"/>
              </a:rPr>
              <a:t>ve</a:t>
            </a:r>
            <a:r>
              <a:rPr sz="2300" spc="60" dirty="0">
                <a:latin typeface="Calibri"/>
                <a:cs typeface="Calibri"/>
              </a:rPr>
              <a:t> </a:t>
            </a:r>
            <a:r>
              <a:rPr sz="2300" spc="225" dirty="0">
                <a:latin typeface="Calibri"/>
                <a:cs typeface="Calibri"/>
              </a:rPr>
              <a:t>İnternet</a:t>
            </a:r>
            <a:r>
              <a:rPr sz="2300" spc="50" dirty="0">
                <a:latin typeface="Calibri"/>
                <a:cs typeface="Calibri"/>
              </a:rPr>
              <a:t> </a:t>
            </a:r>
            <a:r>
              <a:rPr sz="2300" spc="210" dirty="0">
                <a:latin typeface="Calibri"/>
                <a:cs typeface="Calibri"/>
              </a:rPr>
              <a:t>hizmetleri</a:t>
            </a:r>
            <a:r>
              <a:rPr sz="2300" spc="50" dirty="0">
                <a:latin typeface="Calibri"/>
                <a:cs typeface="Calibri"/>
              </a:rPr>
              <a:t> </a:t>
            </a:r>
            <a:r>
              <a:rPr sz="2300" spc="310" dirty="0">
                <a:latin typeface="Calibri"/>
                <a:cs typeface="Calibri"/>
              </a:rPr>
              <a:t>sağlayan</a:t>
            </a:r>
            <a:r>
              <a:rPr sz="2300" spc="50" dirty="0">
                <a:latin typeface="Calibri"/>
                <a:cs typeface="Calibri"/>
              </a:rPr>
              <a:t> </a:t>
            </a:r>
            <a:r>
              <a:rPr sz="2300" spc="270" dirty="0">
                <a:latin typeface="Calibri"/>
                <a:cs typeface="Calibri"/>
              </a:rPr>
              <a:t>hayali </a:t>
            </a:r>
            <a:r>
              <a:rPr sz="2300" spc="-505" dirty="0">
                <a:latin typeface="Calibri"/>
                <a:cs typeface="Calibri"/>
              </a:rPr>
              <a:t> </a:t>
            </a:r>
            <a:r>
              <a:rPr sz="2300" spc="170" dirty="0">
                <a:latin typeface="Calibri"/>
                <a:cs typeface="Calibri"/>
              </a:rPr>
              <a:t>bir </a:t>
            </a:r>
            <a:r>
              <a:rPr sz="2300" spc="254" dirty="0">
                <a:latin typeface="Calibri"/>
                <a:cs typeface="Calibri"/>
              </a:rPr>
              <a:t>telekom </a:t>
            </a:r>
            <a:r>
              <a:rPr sz="2300" spc="190" dirty="0">
                <a:latin typeface="Calibri"/>
                <a:cs typeface="Calibri"/>
              </a:rPr>
              <a:t>şirketi </a:t>
            </a:r>
            <a:r>
              <a:rPr sz="2300" spc="265" dirty="0">
                <a:latin typeface="Calibri"/>
                <a:cs typeface="Calibri"/>
              </a:rPr>
              <a:t>hakkında </a:t>
            </a:r>
            <a:r>
              <a:rPr sz="2300" spc="200" dirty="0">
                <a:latin typeface="Calibri"/>
                <a:cs typeface="Calibri"/>
              </a:rPr>
              <a:t>bilgi </a:t>
            </a:r>
            <a:r>
              <a:rPr sz="2300" spc="145" dirty="0">
                <a:latin typeface="Calibri"/>
                <a:cs typeface="Calibri"/>
              </a:rPr>
              <a:t>içerir. </a:t>
            </a:r>
            <a:r>
              <a:rPr sz="2300" spc="280" dirty="0">
                <a:latin typeface="Calibri"/>
                <a:cs typeface="Calibri"/>
              </a:rPr>
              <a:t>Hangi </a:t>
            </a:r>
            <a:r>
              <a:rPr sz="2300" spc="190" dirty="0">
                <a:latin typeface="Calibri"/>
                <a:cs typeface="Calibri"/>
              </a:rPr>
              <a:t>müşterilerin </a:t>
            </a:r>
            <a:r>
              <a:rPr sz="2300" spc="215" dirty="0">
                <a:latin typeface="Calibri"/>
                <a:cs typeface="Calibri"/>
              </a:rPr>
              <a:t>hizmetlerinden </a:t>
            </a:r>
            <a:r>
              <a:rPr sz="2300" spc="200" dirty="0">
                <a:latin typeface="Calibri"/>
                <a:cs typeface="Calibri"/>
              </a:rPr>
              <a:t>ayrıldığını, </a:t>
            </a:r>
            <a:r>
              <a:rPr sz="2300" spc="215" dirty="0">
                <a:latin typeface="Calibri"/>
                <a:cs typeface="Calibri"/>
              </a:rPr>
              <a:t>kaldığını </a:t>
            </a:r>
            <a:r>
              <a:rPr sz="2300" spc="335" dirty="0">
                <a:latin typeface="Calibri"/>
                <a:cs typeface="Calibri"/>
              </a:rPr>
              <a:t>veya </a:t>
            </a:r>
            <a:r>
              <a:rPr sz="2300" spc="250" dirty="0">
                <a:latin typeface="Calibri"/>
                <a:cs typeface="Calibri"/>
              </a:rPr>
              <a:t>hizmete </a:t>
            </a:r>
            <a:r>
              <a:rPr sz="2300" spc="275" dirty="0">
                <a:latin typeface="Calibri"/>
                <a:cs typeface="Calibri"/>
              </a:rPr>
              <a:t>kaydolduğunu </a:t>
            </a:r>
            <a:r>
              <a:rPr sz="2300" spc="280" dirty="0">
                <a:latin typeface="Calibri"/>
                <a:cs typeface="Calibri"/>
              </a:rPr>
              <a:t> </a:t>
            </a:r>
            <a:r>
              <a:rPr sz="2300" spc="200" dirty="0">
                <a:latin typeface="Calibri"/>
                <a:cs typeface="Calibri"/>
              </a:rPr>
              <a:t>gösterir.</a:t>
            </a:r>
            <a:endParaRPr sz="2300">
              <a:latin typeface="Calibri"/>
              <a:cs typeface="Calibri"/>
            </a:endParaRPr>
          </a:p>
        </p:txBody>
      </p:sp>
      <p:sp>
        <p:nvSpPr>
          <p:cNvPr id="5" name="object 5"/>
          <p:cNvSpPr txBox="1"/>
          <p:nvPr/>
        </p:nvSpPr>
        <p:spPr>
          <a:xfrm>
            <a:off x="865215" y="3364297"/>
            <a:ext cx="2469515" cy="338455"/>
          </a:xfrm>
          <a:prstGeom prst="rect">
            <a:avLst/>
          </a:prstGeom>
          <a:solidFill>
            <a:srgbClr val="FFF7D6"/>
          </a:solidFill>
        </p:spPr>
        <p:txBody>
          <a:bodyPr vert="horz" wrap="square" lIns="0" tIns="32384" rIns="0" bIns="0" rtlCol="0">
            <a:spAutoFit/>
          </a:bodyPr>
          <a:lstStyle/>
          <a:p>
            <a:pPr marL="635635">
              <a:lnSpc>
                <a:spcPct val="100000"/>
              </a:lnSpc>
              <a:spcBef>
                <a:spcPts val="254"/>
              </a:spcBef>
            </a:pPr>
            <a:r>
              <a:rPr sz="1650" spc="-35" dirty="0">
                <a:solidFill>
                  <a:srgbClr val="151515"/>
                </a:solidFill>
                <a:latin typeface="Calibri"/>
                <a:cs typeface="Calibri"/>
              </a:rPr>
              <a:t>21</a:t>
            </a:r>
            <a:r>
              <a:rPr sz="1650" spc="-15" dirty="0">
                <a:solidFill>
                  <a:srgbClr val="151515"/>
                </a:solidFill>
                <a:latin typeface="Calibri"/>
                <a:cs typeface="Calibri"/>
              </a:rPr>
              <a:t> </a:t>
            </a:r>
            <a:r>
              <a:rPr sz="1650" spc="165" dirty="0">
                <a:solidFill>
                  <a:srgbClr val="151515"/>
                </a:solidFill>
                <a:latin typeface="Calibri"/>
                <a:cs typeface="Calibri"/>
              </a:rPr>
              <a:t>Değişken</a:t>
            </a:r>
            <a:endParaRPr sz="1650">
              <a:latin typeface="Calibri"/>
              <a:cs typeface="Calibri"/>
            </a:endParaRPr>
          </a:p>
        </p:txBody>
      </p:sp>
      <p:sp>
        <p:nvSpPr>
          <p:cNvPr id="6" name="object 6"/>
          <p:cNvSpPr txBox="1"/>
          <p:nvPr/>
        </p:nvSpPr>
        <p:spPr>
          <a:xfrm>
            <a:off x="4109820" y="3364297"/>
            <a:ext cx="2469515" cy="338455"/>
          </a:xfrm>
          <a:prstGeom prst="rect">
            <a:avLst/>
          </a:prstGeom>
          <a:solidFill>
            <a:srgbClr val="FFF7D6"/>
          </a:solidFill>
        </p:spPr>
        <p:txBody>
          <a:bodyPr vert="horz" wrap="square" lIns="0" tIns="32384" rIns="0" bIns="0" rtlCol="0">
            <a:spAutoFit/>
          </a:bodyPr>
          <a:lstStyle/>
          <a:p>
            <a:pPr marL="561340">
              <a:lnSpc>
                <a:spcPct val="100000"/>
              </a:lnSpc>
              <a:spcBef>
                <a:spcPts val="254"/>
              </a:spcBef>
            </a:pPr>
            <a:r>
              <a:rPr sz="1650" spc="175" dirty="0">
                <a:solidFill>
                  <a:srgbClr val="151515"/>
                </a:solidFill>
                <a:latin typeface="Calibri"/>
                <a:cs typeface="Calibri"/>
              </a:rPr>
              <a:t>7043</a:t>
            </a:r>
            <a:r>
              <a:rPr sz="1650" spc="-10" dirty="0">
                <a:solidFill>
                  <a:srgbClr val="151515"/>
                </a:solidFill>
                <a:latin typeface="Calibri"/>
                <a:cs typeface="Calibri"/>
              </a:rPr>
              <a:t> </a:t>
            </a:r>
            <a:r>
              <a:rPr sz="1650" spc="170" dirty="0">
                <a:solidFill>
                  <a:srgbClr val="151515"/>
                </a:solidFill>
                <a:latin typeface="Calibri"/>
                <a:cs typeface="Calibri"/>
              </a:rPr>
              <a:t>Gözlem</a:t>
            </a:r>
            <a:endParaRPr sz="1650">
              <a:latin typeface="Calibri"/>
              <a:cs typeface="Calibri"/>
            </a:endParaRPr>
          </a:p>
        </p:txBody>
      </p:sp>
      <p:sp>
        <p:nvSpPr>
          <p:cNvPr id="7" name="object 7"/>
          <p:cNvSpPr txBox="1"/>
          <p:nvPr/>
        </p:nvSpPr>
        <p:spPr>
          <a:xfrm>
            <a:off x="7341458" y="3364297"/>
            <a:ext cx="2469515" cy="338455"/>
          </a:xfrm>
          <a:prstGeom prst="rect">
            <a:avLst/>
          </a:prstGeom>
          <a:solidFill>
            <a:srgbClr val="FFF7D6"/>
          </a:solidFill>
        </p:spPr>
        <p:txBody>
          <a:bodyPr vert="horz" wrap="square" lIns="0" tIns="32384" rIns="0" bIns="0" rtlCol="0">
            <a:spAutoFit/>
          </a:bodyPr>
          <a:lstStyle/>
          <a:p>
            <a:pPr marL="806450">
              <a:lnSpc>
                <a:spcPct val="100000"/>
              </a:lnSpc>
              <a:spcBef>
                <a:spcPts val="254"/>
              </a:spcBef>
            </a:pPr>
            <a:r>
              <a:rPr sz="1650" spc="90" dirty="0">
                <a:solidFill>
                  <a:srgbClr val="151515"/>
                </a:solidFill>
                <a:latin typeface="Calibri"/>
                <a:cs typeface="Calibri"/>
              </a:rPr>
              <a:t>977.5</a:t>
            </a:r>
            <a:r>
              <a:rPr sz="1650" spc="-10" dirty="0">
                <a:solidFill>
                  <a:srgbClr val="151515"/>
                </a:solidFill>
                <a:latin typeface="Calibri"/>
                <a:cs typeface="Calibri"/>
              </a:rPr>
              <a:t> </a:t>
            </a:r>
            <a:r>
              <a:rPr sz="1650" spc="175" dirty="0">
                <a:solidFill>
                  <a:srgbClr val="151515"/>
                </a:solidFill>
                <a:latin typeface="Calibri"/>
                <a:cs typeface="Calibri"/>
              </a:rPr>
              <a:t>KB</a:t>
            </a:r>
            <a:endParaRPr sz="1650">
              <a:latin typeface="Calibri"/>
              <a:cs typeface="Calibri"/>
            </a:endParaRPr>
          </a:p>
        </p:txBody>
      </p:sp>
      <p:graphicFrame>
        <p:nvGraphicFramePr>
          <p:cNvPr id="8" name="object 8"/>
          <p:cNvGraphicFramePr>
            <a:graphicFrameLocks noGrp="1"/>
          </p:cNvGraphicFramePr>
          <p:nvPr/>
        </p:nvGraphicFramePr>
        <p:xfrm>
          <a:off x="859980" y="3954261"/>
          <a:ext cx="18373725" cy="6625590"/>
        </p:xfrm>
        <a:graphic>
          <a:graphicData uri="http://schemas.openxmlformats.org/drawingml/2006/table">
            <a:tbl>
              <a:tblPr firstRow="1" bandRow="1">
                <a:tableStyleId>{2D5ABB26-0587-4C30-8999-92F81FD0307C}</a:tableStyleId>
              </a:tblPr>
              <a:tblGrid>
                <a:gridCol w="4826635">
                  <a:extLst>
                    <a:ext uri="{9D8B030D-6E8A-4147-A177-3AD203B41FA5}">
                      <a16:colId xmlns:a16="http://schemas.microsoft.com/office/drawing/2014/main" val="20000"/>
                    </a:ext>
                  </a:extLst>
                </a:gridCol>
                <a:gridCol w="13547090">
                  <a:extLst>
                    <a:ext uri="{9D8B030D-6E8A-4147-A177-3AD203B41FA5}">
                      <a16:colId xmlns:a16="http://schemas.microsoft.com/office/drawing/2014/main" val="20001"/>
                    </a:ext>
                  </a:extLst>
                </a:gridCol>
              </a:tblGrid>
              <a:tr h="316230">
                <a:tc>
                  <a:txBody>
                    <a:bodyPr/>
                    <a:lstStyle/>
                    <a:p>
                      <a:pPr marL="74930">
                        <a:lnSpc>
                          <a:spcPct val="100000"/>
                        </a:lnSpc>
                        <a:spcBef>
                          <a:spcPts val="229"/>
                        </a:spcBef>
                      </a:pPr>
                      <a:r>
                        <a:rPr sz="1300" b="1" spc="15" dirty="0">
                          <a:solidFill>
                            <a:srgbClr val="151515"/>
                          </a:solidFill>
                          <a:latin typeface="Lucida Sans"/>
                          <a:cs typeface="Lucida Sans"/>
                        </a:rPr>
                        <a:t>CustomerId</a:t>
                      </a:r>
                      <a:endParaRPr sz="1300">
                        <a:latin typeface="Lucida Sans"/>
                        <a:cs typeface="Lucida Sans"/>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29"/>
                        </a:spcBef>
                      </a:pPr>
                      <a:r>
                        <a:rPr sz="1300" spc="100" dirty="0">
                          <a:solidFill>
                            <a:srgbClr val="151515"/>
                          </a:solidFill>
                          <a:latin typeface="Calibri"/>
                          <a:cs typeface="Calibri"/>
                        </a:rPr>
                        <a:t>Müşteri</a:t>
                      </a:r>
                      <a:r>
                        <a:rPr sz="1300" spc="-5" dirty="0">
                          <a:solidFill>
                            <a:srgbClr val="151515"/>
                          </a:solidFill>
                          <a:latin typeface="Calibri"/>
                          <a:cs typeface="Calibri"/>
                        </a:rPr>
                        <a:t> </a:t>
                      </a:r>
                      <a:r>
                        <a:rPr sz="1300" spc="75" dirty="0">
                          <a:solidFill>
                            <a:srgbClr val="151515"/>
                          </a:solidFill>
                          <a:latin typeface="Calibri"/>
                          <a:cs typeface="Calibri"/>
                        </a:rPr>
                        <a:t>İd’si</a:t>
                      </a:r>
                      <a:endParaRPr sz="1300">
                        <a:latin typeface="Calibri"/>
                        <a:cs typeface="Calibri"/>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0"/>
                  </a:ext>
                </a:extLst>
              </a:tr>
              <a:tr h="316230">
                <a:tc>
                  <a:txBody>
                    <a:bodyPr/>
                    <a:lstStyle/>
                    <a:p>
                      <a:pPr marL="74930">
                        <a:lnSpc>
                          <a:spcPct val="100000"/>
                        </a:lnSpc>
                        <a:spcBef>
                          <a:spcPts val="234"/>
                        </a:spcBef>
                      </a:pPr>
                      <a:r>
                        <a:rPr sz="1300" b="1" spc="25" dirty="0">
                          <a:solidFill>
                            <a:srgbClr val="151515"/>
                          </a:solidFill>
                          <a:latin typeface="Lucida Sans"/>
                          <a:cs typeface="Lucida Sans"/>
                        </a:rPr>
                        <a:t>Gender</a:t>
                      </a:r>
                      <a:endParaRPr sz="1300">
                        <a:latin typeface="Lucida Sans"/>
                        <a:cs typeface="Lucida Sans"/>
                      </a:endParaRPr>
                    </a:p>
                  </a:txBody>
                  <a:tcPr marL="0" marR="0" marT="2984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34"/>
                        </a:spcBef>
                      </a:pPr>
                      <a:r>
                        <a:rPr sz="1300" spc="150" dirty="0">
                          <a:solidFill>
                            <a:srgbClr val="151515"/>
                          </a:solidFill>
                          <a:latin typeface="Calibri"/>
                          <a:cs typeface="Calibri"/>
                        </a:rPr>
                        <a:t>Cinsiyet</a:t>
                      </a:r>
                      <a:endParaRPr sz="1300">
                        <a:latin typeface="Calibri"/>
                        <a:cs typeface="Calibri"/>
                      </a:endParaRPr>
                    </a:p>
                  </a:txBody>
                  <a:tcPr marL="0" marR="0" marT="2984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1"/>
                  </a:ext>
                </a:extLst>
              </a:tr>
              <a:tr h="300990">
                <a:tc>
                  <a:txBody>
                    <a:bodyPr/>
                    <a:lstStyle/>
                    <a:p>
                      <a:pPr marL="74930">
                        <a:lnSpc>
                          <a:spcPct val="100000"/>
                        </a:lnSpc>
                        <a:spcBef>
                          <a:spcPts val="235"/>
                        </a:spcBef>
                      </a:pPr>
                      <a:r>
                        <a:rPr sz="1300" b="1" spc="15" dirty="0">
                          <a:solidFill>
                            <a:srgbClr val="151515"/>
                          </a:solidFill>
                          <a:latin typeface="Lucida Sans"/>
                          <a:cs typeface="Lucida Sans"/>
                        </a:rPr>
                        <a:t>SeniorCitizen</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20" dirty="0">
                          <a:solidFill>
                            <a:srgbClr val="151515"/>
                          </a:solidFill>
                          <a:latin typeface="Calibri"/>
                          <a:cs typeface="Calibri"/>
                        </a:rPr>
                        <a:t>Müşterinin</a:t>
                      </a:r>
                      <a:r>
                        <a:rPr sz="1450" spc="30" dirty="0">
                          <a:solidFill>
                            <a:srgbClr val="151515"/>
                          </a:solidFill>
                          <a:latin typeface="Calibri"/>
                          <a:cs typeface="Calibri"/>
                        </a:rPr>
                        <a:t> </a:t>
                      </a:r>
                      <a:r>
                        <a:rPr sz="1450" spc="155" dirty="0">
                          <a:solidFill>
                            <a:srgbClr val="151515"/>
                          </a:solidFill>
                          <a:latin typeface="Calibri"/>
                          <a:cs typeface="Calibri"/>
                        </a:rPr>
                        <a:t>yaşlı</a:t>
                      </a:r>
                      <a:r>
                        <a:rPr sz="1450" spc="30" dirty="0">
                          <a:solidFill>
                            <a:srgbClr val="151515"/>
                          </a:solidFill>
                          <a:latin typeface="Calibri"/>
                          <a:cs typeface="Calibri"/>
                        </a:rPr>
                        <a:t> </a:t>
                      </a:r>
                      <a:r>
                        <a:rPr sz="1450" spc="145" dirty="0">
                          <a:solidFill>
                            <a:srgbClr val="151515"/>
                          </a:solidFill>
                          <a:latin typeface="Calibri"/>
                          <a:cs typeface="Calibri"/>
                        </a:rPr>
                        <a:t>olup</a:t>
                      </a:r>
                      <a:r>
                        <a:rPr sz="1450" spc="35" dirty="0">
                          <a:solidFill>
                            <a:srgbClr val="151515"/>
                          </a:solidFill>
                          <a:latin typeface="Calibri"/>
                          <a:cs typeface="Calibri"/>
                        </a:rPr>
                        <a:t> </a:t>
                      </a:r>
                      <a:r>
                        <a:rPr sz="1450" spc="165" dirty="0">
                          <a:solidFill>
                            <a:srgbClr val="151515"/>
                          </a:solidFill>
                          <a:latin typeface="Calibri"/>
                          <a:cs typeface="Calibri"/>
                        </a:rPr>
                        <a:t>olmadığı</a:t>
                      </a:r>
                      <a:r>
                        <a:rPr sz="1450" spc="30" dirty="0">
                          <a:solidFill>
                            <a:srgbClr val="151515"/>
                          </a:solidFill>
                          <a:latin typeface="Calibri"/>
                          <a:cs typeface="Calibri"/>
                        </a:rPr>
                        <a:t> (1, </a:t>
                      </a:r>
                      <a:r>
                        <a:rPr sz="1450" spc="220" dirty="0">
                          <a:solidFill>
                            <a:srgbClr val="151515"/>
                          </a:solidFill>
                          <a:latin typeface="Calibri"/>
                          <a:cs typeface="Calibri"/>
                        </a:rPr>
                        <a:t>0)</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2"/>
                  </a:ext>
                </a:extLst>
              </a:tr>
              <a:tr h="316230">
                <a:tc>
                  <a:txBody>
                    <a:bodyPr/>
                    <a:lstStyle/>
                    <a:p>
                      <a:pPr marL="74930">
                        <a:lnSpc>
                          <a:spcPct val="100000"/>
                        </a:lnSpc>
                        <a:spcBef>
                          <a:spcPts val="235"/>
                        </a:spcBef>
                      </a:pPr>
                      <a:r>
                        <a:rPr sz="1300" b="1" spc="50" dirty="0">
                          <a:solidFill>
                            <a:srgbClr val="151515"/>
                          </a:solidFill>
                          <a:latin typeface="Lucida Sans"/>
                          <a:cs typeface="Lucida Sans"/>
                        </a:rPr>
                        <a:t>Partner</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14" dirty="0">
                          <a:solidFill>
                            <a:srgbClr val="151515"/>
                          </a:solidFill>
                          <a:latin typeface="Calibri"/>
                          <a:cs typeface="Calibri"/>
                        </a:rPr>
                        <a:t>bir</a:t>
                      </a:r>
                      <a:r>
                        <a:rPr sz="1450" spc="30" dirty="0">
                          <a:solidFill>
                            <a:srgbClr val="151515"/>
                          </a:solidFill>
                          <a:latin typeface="Calibri"/>
                          <a:cs typeface="Calibri"/>
                        </a:rPr>
                        <a:t> </a:t>
                      </a:r>
                      <a:r>
                        <a:rPr sz="1450" spc="185" dirty="0">
                          <a:solidFill>
                            <a:srgbClr val="151515"/>
                          </a:solidFill>
                          <a:latin typeface="Calibri"/>
                          <a:cs typeface="Calibri"/>
                        </a:rPr>
                        <a:t>ortağı</a:t>
                      </a:r>
                      <a:r>
                        <a:rPr sz="1450" spc="35" dirty="0">
                          <a:solidFill>
                            <a:srgbClr val="151515"/>
                          </a:solidFill>
                          <a:latin typeface="Calibri"/>
                          <a:cs typeface="Calibri"/>
                        </a:rPr>
                        <a:t> </a:t>
                      </a:r>
                      <a:r>
                        <a:rPr sz="1450" spc="145" dirty="0">
                          <a:solidFill>
                            <a:srgbClr val="151515"/>
                          </a:solidFill>
                          <a:latin typeface="Calibri"/>
                          <a:cs typeface="Calibri"/>
                        </a:rPr>
                        <a:t>olup</a:t>
                      </a:r>
                      <a:r>
                        <a:rPr sz="1450" spc="40"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35"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3"/>
                  </a:ext>
                </a:extLst>
              </a:tr>
              <a:tr h="316230">
                <a:tc>
                  <a:txBody>
                    <a:bodyPr/>
                    <a:lstStyle/>
                    <a:p>
                      <a:pPr marL="74930">
                        <a:lnSpc>
                          <a:spcPct val="100000"/>
                        </a:lnSpc>
                        <a:spcBef>
                          <a:spcPts val="240"/>
                        </a:spcBef>
                      </a:pPr>
                      <a:r>
                        <a:rPr sz="1300" b="1" spc="15" dirty="0">
                          <a:solidFill>
                            <a:srgbClr val="151515"/>
                          </a:solidFill>
                          <a:latin typeface="Lucida Sans"/>
                          <a:cs typeface="Lucida Sans"/>
                        </a:rPr>
                        <a:t>Dependents</a:t>
                      </a:r>
                      <a:endParaRPr sz="1300">
                        <a:latin typeface="Lucida Sans"/>
                        <a:cs typeface="Lucida Sans"/>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20" dirty="0">
                          <a:solidFill>
                            <a:srgbClr val="151515"/>
                          </a:solidFill>
                          <a:latin typeface="Calibri"/>
                          <a:cs typeface="Calibri"/>
                        </a:rPr>
                        <a:t>Müşterinin</a:t>
                      </a:r>
                      <a:r>
                        <a:rPr sz="1450" spc="40" dirty="0">
                          <a:solidFill>
                            <a:srgbClr val="151515"/>
                          </a:solidFill>
                          <a:latin typeface="Calibri"/>
                          <a:cs typeface="Calibri"/>
                        </a:rPr>
                        <a:t> </a:t>
                      </a:r>
                      <a:r>
                        <a:rPr sz="1450" spc="204" dirty="0">
                          <a:solidFill>
                            <a:srgbClr val="151515"/>
                          </a:solidFill>
                          <a:latin typeface="Calibri"/>
                          <a:cs typeface="Calibri"/>
                        </a:rPr>
                        <a:t>bakmakla</a:t>
                      </a:r>
                      <a:r>
                        <a:rPr sz="1450" spc="30" dirty="0">
                          <a:solidFill>
                            <a:srgbClr val="151515"/>
                          </a:solidFill>
                          <a:latin typeface="Calibri"/>
                          <a:cs typeface="Calibri"/>
                        </a:rPr>
                        <a:t> </a:t>
                      </a:r>
                      <a:r>
                        <a:rPr sz="1450" spc="175" dirty="0">
                          <a:solidFill>
                            <a:srgbClr val="151515"/>
                          </a:solidFill>
                          <a:latin typeface="Calibri"/>
                          <a:cs typeface="Calibri"/>
                        </a:rPr>
                        <a:t>yükümlü</a:t>
                      </a:r>
                      <a:r>
                        <a:rPr sz="1450" spc="40" dirty="0">
                          <a:solidFill>
                            <a:srgbClr val="151515"/>
                          </a:solidFill>
                          <a:latin typeface="Calibri"/>
                          <a:cs typeface="Calibri"/>
                        </a:rPr>
                        <a:t> </a:t>
                      </a:r>
                      <a:r>
                        <a:rPr sz="1450" spc="175" dirty="0">
                          <a:solidFill>
                            <a:srgbClr val="151515"/>
                          </a:solidFill>
                          <a:latin typeface="Calibri"/>
                          <a:cs typeface="Calibri"/>
                        </a:rPr>
                        <a:t>olduğu</a:t>
                      </a:r>
                      <a:r>
                        <a:rPr sz="1450" spc="40" dirty="0">
                          <a:solidFill>
                            <a:srgbClr val="151515"/>
                          </a:solidFill>
                          <a:latin typeface="Calibri"/>
                          <a:cs typeface="Calibri"/>
                        </a:rPr>
                        <a:t> </a:t>
                      </a:r>
                      <a:r>
                        <a:rPr sz="1450" spc="105" dirty="0">
                          <a:solidFill>
                            <a:srgbClr val="151515"/>
                          </a:solidFill>
                          <a:latin typeface="Calibri"/>
                          <a:cs typeface="Calibri"/>
                        </a:rPr>
                        <a:t>kişiler</a:t>
                      </a:r>
                      <a:r>
                        <a:rPr sz="1450" spc="35" dirty="0">
                          <a:solidFill>
                            <a:srgbClr val="151515"/>
                          </a:solidFill>
                          <a:latin typeface="Calibri"/>
                          <a:cs typeface="Calibri"/>
                        </a:rPr>
                        <a:t> </a:t>
                      </a:r>
                      <a:r>
                        <a:rPr sz="1450" spc="145" dirty="0">
                          <a:solidFill>
                            <a:srgbClr val="151515"/>
                          </a:solidFill>
                          <a:latin typeface="Calibri"/>
                          <a:cs typeface="Calibri"/>
                        </a:rPr>
                        <a:t>olup</a:t>
                      </a:r>
                      <a:r>
                        <a:rPr sz="1450" spc="50" dirty="0">
                          <a:solidFill>
                            <a:srgbClr val="151515"/>
                          </a:solidFill>
                          <a:latin typeface="Calibri"/>
                          <a:cs typeface="Calibri"/>
                        </a:rPr>
                        <a:t> </a:t>
                      </a:r>
                      <a:r>
                        <a:rPr sz="1450" spc="165" dirty="0">
                          <a:solidFill>
                            <a:srgbClr val="151515"/>
                          </a:solidFill>
                          <a:latin typeface="Calibri"/>
                          <a:cs typeface="Calibri"/>
                        </a:rPr>
                        <a:t>olmadığı</a:t>
                      </a:r>
                      <a:r>
                        <a:rPr sz="1450" spc="30"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4"/>
                  </a:ext>
                </a:extLst>
              </a:tr>
              <a:tr h="316230">
                <a:tc>
                  <a:txBody>
                    <a:bodyPr/>
                    <a:lstStyle/>
                    <a:p>
                      <a:pPr marL="74930">
                        <a:lnSpc>
                          <a:spcPct val="100000"/>
                        </a:lnSpc>
                        <a:spcBef>
                          <a:spcPts val="240"/>
                        </a:spcBef>
                      </a:pPr>
                      <a:r>
                        <a:rPr sz="1300" b="1" spc="40" dirty="0">
                          <a:solidFill>
                            <a:srgbClr val="151515"/>
                          </a:solidFill>
                          <a:latin typeface="Lucida Sans"/>
                          <a:cs typeface="Lucida Sans"/>
                        </a:rPr>
                        <a:t>tenure</a:t>
                      </a:r>
                      <a:endParaRPr sz="1300">
                        <a:latin typeface="Lucida Sans"/>
                        <a:cs typeface="Lucida Sans"/>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0"/>
                        </a:spcBef>
                      </a:pPr>
                      <a:r>
                        <a:rPr sz="1450" spc="120" dirty="0">
                          <a:solidFill>
                            <a:srgbClr val="151515"/>
                          </a:solidFill>
                          <a:latin typeface="Calibri"/>
                          <a:cs typeface="Calibri"/>
                        </a:rPr>
                        <a:t>Müşterinin</a:t>
                      </a:r>
                      <a:r>
                        <a:rPr sz="1450" spc="25" dirty="0">
                          <a:solidFill>
                            <a:srgbClr val="151515"/>
                          </a:solidFill>
                          <a:latin typeface="Calibri"/>
                          <a:cs typeface="Calibri"/>
                        </a:rPr>
                        <a:t> </a:t>
                      </a:r>
                      <a:r>
                        <a:rPr sz="1450" spc="160" dirty="0">
                          <a:solidFill>
                            <a:srgbClr val="151515"/>
                          </a:solidFill>
                          <a:latin typeface="Calibri"/>
                          <a:cs typeface="Calibri"/>
                        </a:rPr>
                        <a:t>şirkette</a:t>
                      </a:r>
                      <a:r>
                        <a:rPr sz="1450" spc="30" dirty="0">
                          <a:solidFill>
                            <a:srgbClr val="151515"/>
                          </a:solidFill>
                          <a:latin typeface="Calibri"/>
                          <a:cs typeface="Calibri"/>
                        </a:rPr>
                        <a:t> </a:t>
                      </a:r>
                      <a:r>
                        <a:rPr sz="1450" spc="160" dirty="0">
                          <a:solidFill>
                            <a:srgbClr val="151515"/>
                          </a:solidFill>
                          <a:latin typeface="Calibri"/>
                          <a:cs typeface="Calibri"/>
                        </a:rPr>
                        <a:t>kaldığı</a:t>
                      </a:r>
                      <a:r>
                        <a:rPr sz="1450" spc="30" dirty="0">
                          <a:solidFill>
                            <a:srgbClr val="151515"/>
                          </a:solidFill>
                          <a:latin typeface="Calibri"/>
                          <a:cs typeface="Calibri"/>
                        </a:rPr>
                        <a:t> </a:t>
                      </a:r>
                      <a:r>
                        <a:rPr sz="1450" spc="270" dirty="0">
                          <a:solidFill>
                            <a:srgbClr val="151515"/>
                          </a:solidFill>
                          <a:latin typeface="Calibri"/>
                          <a:cs typeface="Calibri"/>
                        </a:rPr>
                        <a:t>ay</a:t>
                      </a:r>
                      <a:r>
                        <a:rPr sz="1450" spc="20" dirty="0">
                          <a:solidFill>
                            <a:srgbClr val="151515"/>
                          </a:solidFill>
                          <a:latin typeface="Calibri"/>
                          <a:cs typeface="Calibri"/>
                        </a:rPr>
                        <a:t> </a:t>
                      </a:r>
                      <a:r>
                        <a:rPr sz="1450" spc="145" dirty="0">
                          <a:solidFill>
                            <a:srgbClr val="151515"/>
                          </a:solidFill>
                          <a:latin typeface="Calibri"/>
                          <a:cs typeface="Calibri"/>
                        </a:rPr>
                        <a:t>sayısı</a:t>
                      </a:r>
                      <a:endParaRPr sz="1450">
                        <a:latin typeface="Calibri"/>
                        <a:cs typeface="Calibri"/>
                      </a:endParaRPr>
                    </a:p>
                  </a:txBody>
                  <a:tcPr marL="0" marR="0" marT="3175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5"/>
                  </a:ext>
                </a:extLst>
              </a:tr>
              <a:tr h="316230">
                <a:tc>
                  <a:txBody>
                    <a:bodyPr/>
                    <a:lstStyle/>
                    <a:p>
                      <a:pPr marL="74930">
                        <a:lnSpc>
                          <a:spcPct val="100000"/>
                        </a:lnSpc>
                        <a:spcBef>
                          <a:spcPts val="225"/>
                        </a:spcBef>
                      </a:pPr>
                      <a:r>
                        <a:rPr sz="1300" b="1" spc="25" dirty="0">
                          <a:solidFill>
                            <a:srgbClr val="151515"/>
                          </a:solidFill>
                          <a:latin typeface="Lucida Sans"/>
                          <a:cs typeface="Lucida Sans"/>
                        </a:rPr>
                        <a:t>PhoneService</a:t>
                      </a:r>
                      <a:endParaRPr sz="1300">
                        <a:latin typeface="Lucida Sans"/>
                        <a:cs typeface="Lucida Sans"/>
                      </a:endParaRPr>
                    </a:p>
                  </a:txBody>
                  <a:tcPr marL="0" marR="0" marT="2857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0"/>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60" dirty="0">
                          <a:solidFill>
                            <a:srgbClr val="151515"/>
                          </a:solidFill>
                          <a:latin typeface="Calibri"/>
                          <a:cs typeface="Calibri"/>
                        </a:rPr>
                        <a:t>telefon</a:t>
                      </a:r>
                      <a:r>
                        <a:rPr sz="1450" spc="40" dirty="0">
                          <a:solidFill>
                            <a:srgbClr val="151515"/>
                          </a:solidFill>
                          <a:latin typeface="Calibri"/>
                          <a:cs typeface="Calibri"/>
                        </a:rPr>
                        <a:t> </a:t>
                      </a:r>
                      <a:r>
                        <a:rPr sz="1450" spc="160" dirty="0">
                          <a:solidFill>
                            <a:srgbClr val="151515"/>
                          </a:solidFill>
                          <a:latin typeface="Calibri"/>
                          <a:cs typeface="Calibri"/>
                        </a:rPr>
                        <a:t>hizmeti</a:t>
                      </a:r>
                      <a:r>
                        <a:rPr sz="1450" spc="35" dirty="0">
                          <a:solidFill>
                            <a:srgbClr val="151515"/>
                          </a:solidFill>
                          <a:latin typeface="Calibri"/>
                          <a:cs typeface="Calibri"/>
                        </a:rPr>
                        <a:t> </a:t>
                      </a:r>
                      <a:r>
                        <a:rPr sz="1450" spc="145" dirty="0">
                          <a:solidFill>
                            <a:srgbClr val="151515"/>
                          </a:solidFill>
                          <a:latin typeface="Calibri"/>
                          <a:cs typeface="Calibri"/>
                        </a:rPr>
                        <a:t>olup</a:t>
                      </a:r>
                      <a:r>
                        <a:rPr sz="1450" spc="45"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175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6"/>
                  </a:ext>
                </a:extLst>
              </a:tr>
              <a:tr h="316230">
                <a:tc>
                  <a:txBody>
                    <a:bodyPr/>
                    <a:lstStyle/>
                    <a:p>
                      <a:pPr marL="74930">
                        <a:lnSpc>
                          <a:spcPct val="100000"/>
                        </a:lnSpc>
                        <a:spcBef>
                          <a:spcPts val="225"/>
                        </a:spcBef>
                      </a:pPr>
                      <a:r>
                        <a:rPr sz="1300" b="1" spc="5" dirty="0">
                          <a:solidFill>
                            <a:srgbClr val="151515"/>
                          </a:solidFill>
                          <a:latin typeface="Lucida Sans"/>
                          <a:cs typeface="Lucida Sans"/>
                        </a:rPr>
                        <a:t>MultipleLines</a:t>
                      </a:r>
                      <a:endParaRPr sz="1300">
                        <a:latin typeface="Lucida Sans"/>
                        <a:cs typeface="Lucida Sans"/>
                      </a:endParaRPr>
                    </a:p>
                  </a:txBody>
                  <a:tcPr marL="0" marR="0" marT="2857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4"/>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45" dirty="0">
                          <a:solidFill>
                            <a:srgbClr val="151515"/>
                          </a:solidFill>
                          <a:latin typeface="Calibri"/>
                          <a:cs typeface="Calibri"/>
                        </a:rPr>
                        <a:t>birden</a:t>
                      </a:r>
                      <a:r>
                        <a:rPr sz="1450" spc="40" dirty="0">
                          <a:solidFill>
                            <a:srgbClr val="151515"/>
                          </a:solidFill>
                          <a:latin typeface="Calibri"/>
                          <a:cs typeface="Calibri"/>
                        </a:rPr>
                        <a:t> </a:t>
                      </a:r>
                      <a:r>
                        <a:rPr sz="1450" spc="185" dirty="0">
                          <a:solidFill>
                            <a:srgbClr val="151515"/>
                          </a:solidFill>
                          <a:latin typeface="Calibri"/>
                          <a:cs typeface="Calibri"/>
                        </a:rPr>
                        <a:t>fazla</a:t>
                      </a:r>
                      <a:r>
                        <a:rPr sz="1450" spc="30" dirty="0">
                          <a:solidFill>
                            <a:srgbClr val="151515"/>
                          </a:solidFill>
                          <a:latin typeface="Calibri"/>
                          <a:cs typeface="Calibri"/>
                        </a:rPr>
                        <a:t> </a:t>
                      </a:r>
                      <a:r>
                        <a:rPr sz="1450" spc="195" dirty="0">
                          <a:solidFill>
                            <a:srgbClr val="151515"/>
                          </a:solidFill>
                          <a:latin typeface="Calibri"/>
                          <a:cs typeface="Calibri"/>
                        </a:rPr>
                        <a:t>hattı</a:t>
                      </a:r>
                      <a:r>
                        <a:rPr sz="1450" spc="30" dirty="0">
                          <a:solidFill>
                            <a:srgbClr val="151515"/>
                          </a:solidFill>
                          <a:latin typeface="Calibri"/>
                          <a:cs typeface="Calibri"/>
                        </a:rPr>
                        <a:t> </a:t>
                      </a:r>
                      <a:r>
                        <a:rPr sz="1450" spc="145" dirty="0">
                          <a:solidFill>
                            <a:srgbClr val="151515"/>
                          </a:solidFill>
                          <a:latin typeface="Calibri"/>
                          <a:cs typeface="Calibri"/>
                        </a:rPr>
                        <a:t>olup</a:t>
                      </a:r>
                      <a:r>
                        <a:rPr sz="1450" spc="45" dirty="0">
                          <a:solidFill>
                            <a:srgbClr val="151515"/>
                          </a:solidFill>
                          <a:latin typeface="Calibri"/>
                          <a:cs typeface="Calibri"/>
                        </a:rPr>
                        <a:t> </a:t>
                      </a:r>
                      <a:r>
                        <a:rPr sz="1450" spc="165" dirty="0">
                          <a:solidFill>
                            <a:srgbClr val="151515"/>
                          </a:solidFill>
                          <a:latin typeface="Calibri"/>
                          <a:cs typeface="Calibri"/>
                        </a:rPr>
                        <a:t>olmadığı</a:t>
                      </a:r>
                      <a:r>
                        <a:rPr sz="1450" spc="30" dirty="0">
                          <a:solidFill>
                            <a:srgbClr val="151515"/>
                          </a:solidFill>
                          <a:latin typeface="Calibri"/>
                          <a:cs typeface="Calibri"/>
                        </a:rPr>
                        <a:t> </a:t>
                      </a:r>
                      <a:r>
                        <a:rPr sz="1450" spc="155" dirty="0">
                          <a:solidFill>
                            <a:srgbClr val="151515"/>
                          </a:solidFill>
                          <a:latin typeface="Calibri"/>
                          <a:cs typeface="Calibri"/>
                        </a:rPr>
                        <a:t>(Evet,</a:t>
                      </a:r>
                      <a:r>
                        <a:rPr sz="1450" spc="35" dirty="0">
                          <a:solidFill>
                            <a:srgbClr val="151515"/>
                          </a:solidFill>
                          <a:latin typeface="Calibri"/>
                          <a:cs typeface="Calibri"/>
                        </a:rPr>
                        <a:t> </a:t>
                      </a:r>
                      <a:r>
                        <a:rPr sz="1450" spc="155" dirty="0">
                          <a:solidFill>
                            <a:srgbClr val="151515"/>
                          </a:solidFill>
                          <a:latin typeface="Calibri"/>
                          <a:cs typeface="Calibri"/>
                        </a:rPr>
                        <a:t>Hayır,</a:t>
                      </a:r>
                      <a:r>
                        <a:rPr sz="1450" spc="35" dirty="0">
                          <a:solidFill>
                            <a:srgbClr val="151515"/>
                          </a:solidFill>
                          <a:latin typeface="Calibri"/>
                          <a:cs typeface="Calibri"/>
                        </a:rPr>
                        <a:t> </a:t>
                      </a:r>
                      <a:r>
                        <a:rPr sz="1450" spc="145" dirty="0">
                          <a:solidFill>
                            <a:srgbClr val="151515"/>
                          </a:solidFill>
                          <a:latin typeface="Calibri"/>
                          <a:cs typeface="Calibri"/>
                        </a:rPr>
                        <a:t>Telefon</a:t>
                      </a:r>
                      <a:r>
                        <a:rPr sz="1450" spc="40" dirty="0">
                          <a:solidFill>
                            <a:srgbClr val="151515"/>
                          </a:solidFill>
                          <a:latin typeface="Calibri"/>
                          <a:cs typeface="Calibri"/>
                        </a:rPr>
                        <a:t> </a:t>
                      </a:r>
                      <a:r>
                        <a:rPr sz="1450" spc="160" dirty="0">
                          <a:solidFill>
                            <a:srgbClr val="151515"/>
                          </a:solidFill>
                          <a:latin typeface="Calibri"/>
                          <a:cs typeface="Calibri"/>
                        </a:rPr>
                        <a:t>hizmeti</a:t>
                      </a:r>
                      <a:r>
                        <a:rPr sz="1450" spc="30"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238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7"/>
                  </a:ext>
                </a:extLst>
              </a:tr>
              <a:tr h="316230">
                <a:tc>
                  <a:txBody>
                    <a:bodyPr/>
                    <a:lstStyle/>
                    <a:p>
                      <a:pPr marL="74930">
                        <a:lnSpc>
                          <a:spcPct val="100000"/>
                        </a:lnSpc>
                        <a:spcBef>
                          <a:spcPts val="229"/>
                        </a:spcBef>
                      </a:pPr>
                      <a:r>
                        <a:rPr sz="1300" b="1" spc="40" dirty="0">
                          <a:solidFill>
                            <a:srgbClr val="151515"/>
                          </a:solidFill>
                          <a:latin typeface="Lucida Sans"/>
                          <a:cs typeface="Lucida Sans"/>
                        </a:rPr>
                        <a:t>InternetService</a:t>
                      </a:r>
                      <a:endParaRPr sz="1300">
                        <a:latin typeface="Lucida Sans"/>
                        <a:cs typeface="Lucida Sans"/>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4"/>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60" dirty="0">
                          <a:solidFill>
                            <a:srgbClr val="151515"/>
                          </a:solidFill>
                          <a:latin typeface="Calibri"/>
                          <a:cs typeface="Calibri"/>
                        </a:rPr>
                        <a:t>internet</a:t>
                      </a:r>
                      <a:r>
                        <a:rPr sz="1450" spc="45" dirty="0">
                          <a:solidFill>
                            <a:srgbClr val="151515"/>
                          </a:solidFill>
                          <a:latin typeface="Calibri"/>
                          <a:cs typeface="Calibri"/>
                        </a:rPr>
                        <a:t> </a:t>
                      </a:r>
                      <a:r>
                        <a:rPr sz="1450" spc="120" dirty="0">
                          <a:solidFill>
                            <a:srgbClr val="151515"/>
                          </a:solidFill>
                          <a:latin typeface="Calibri"/>
                          <a:cs typeface="Calibri"/>
                        </a:rPr>
                        <a:t>servis</a:t>
                      </a:r>
                      <a:r>
                        <a:rPr sz="1450" spc="45" dirty="0">
                          <a:solidFill>
                            <a:srgbClr val="151515"/>
                          </a:solidFill>
                          <a:latin typeface="Calibri"/>
                          <a:cs typeface="Calibri"/>
                        </a:rPr>
                        <a:t> </a:t>
                      </a:r>
                      <a:r>
                        <a:rPr sz="1450" spc="160" dirty="0">
                          <a:solidFill>
                            <a:srgbClr val="151515"/>
                          </a:solidFill>
                          <a:latin typeface="Calibri"/>
                          <a:cs typeface="Calibri"/>
                        </a:rPr>
                        <a:t>sağlayıcısı</a:t>
                      </a:r>
                      <a:r>
                        <a:rPr sz="1450" spc="30" dirty="0">
                          <a:solidFill>
                            <a:srgbClr val="151515"/>
                          </a:solidFill>
                          <a:latin typeface="Calibri"/>
                          <a:cs typeface="Calibri"/>
                        </a:rPr>
                        <a:t> </a:t>
                      </a:r>
                      <a:r>
                        <a:rPr sz="1450" spc="135" dirty="0">
                          <a:solidFill>
                            <a:srgbClr val="151515"/>
                          </a:solidFill>
                          <a:latin typeface="Calibri"/>
                          <a:cs typeface="Calibri"/>
                        </a:rPr>
                        <a:t>(DSL,</a:t>
                      </a:r>
                      <a:r>
                        <a:rPr sz="1450" spc="40" dirty="0">
                          <a:solidFill>
                            <a:srgbClr val="151515"/>
                          </a:solidFill>
                          <a:latin typeface="Calibri"/>
                          <a:cs typeface="Calibri"/>
                        </a:rPr>
                        <a:t> </a:t>
                      </a:r>
                      <a:r>
                        <a:rPr sz="1450" spc="125" dirty="0">
                          <a:solidFill>
                            <a:srgbClr val="151515"/>
                          </a:solidFill>
                          <a:latin typeface="Calibri"/>
                          <a:cs typeface="Calibri"/>
                        </a:rPr>
                        <a:t>Fiber</a:t>
                      </a:r>
                      <a:r>
                        <a:rPr sz="1450" spc="30" dirty="0">
                          <a:solidFill>
                            <a:srgbClr val="151515"/>
                          </a:solidFill>
                          <a:latin typeface="Calibri"/>
                          <a:cs typeface="Calibri"/>
                        </a:rPr>
                        <a:t> </a:t>
                      </a:r>
                      <a:r>
                        <a:rPr sz="1450" spc="150" dirty="0">
                          <a:solidFill>
                            <a:srgbClr val="151515"/>
                          </a:solidFill>
                          <a:latin typeface="Calibri"/>
                          <a:cs typeface="Calibri"/>
                        </a:rPr>
                        <a:t>optik,</a:t>
                      </a:r>
                      <a:r>
                        <a:rPr sz="1450" spc="40"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238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8"/>
                  </a:ext>
                </a:extLst>
              </a:tr>
              <a:tr h="316230">
                <a:tc>
                  <a:txBody>
                    <a:bodyPr/>
                    <a:lstStyle/>
                    <a:p>
                      <a:pPr marL="74930">
                        <a:lnSpc>
                          <a:spcPct val="100000"/>
                        </a:lnSpc>
                        <a:spcBef>
                          <a:spcPts val="229"/>
                        </a:spcBef>
                      </a:pPr>
                      <a:r>
                        <a:rPr sz="1300" b="1" spc="25" dirty="0">
                          <a:solidFill>
                            <a:srgbClr val="151515"/>
                          </a:solidFill>
                          <a:latin typeface="Lucida Sans"/>
                          <a:cs typeface="Lucida Sans"/>
                        </a:rPr>
                        <a:t>OnlineSecurity</a:t>
                      </a:r>
                      <a:endParaRPr sz="1300">
                        <a:latin typeface="Lucida Sans"/>
                        <a:cs typeface="Lucida Sans"/>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29"/>
                        </a:spcBef>
                      </a:pPr>
                      <a:r>
                        <a:rPr sz="1300" spc="100" dirty="0">
                          <a:solidFill>
                            <a:srgbClr val="151515"/>
                          </a:solidFill>
                          <a:latin typeface="Calibri"/>
                          <a:cs typeface="Calibri"/>
                        </a:rPr>
                        <a:t>Müşterinin</a:t>
                      </a:r>
                      <a:r>
                        <a:rPr sz="1300" spc="30" dirty="0">
                          <a:solidFill>
                            <a:srgbClr val="151515"/>
                          </a:solidFill>
                          <a:latin typeface="Calibri"/>
                          <a:cs typeface="Calibri"/>
                        </a:rPr>
                        <a:t> </a:t>
                      </a:r>
                      <a:r>
                        <a:rPr sz="1300" spc="125" dirty="0">
                          <a:solidFill>
                            <a:srgbClr val="151515"/>
                          </a:solidFill>
                          <a:latin typeface="Calibri"/>
                          <a:cs typeface="Calibri"/>
                        </a:rPr>
                        <a:t>çevrimiçi</a:t>
                      </a:r>
                      <a:r>
                        <a:rPr sz="1300" spc="30" dirty="0">
                          <a:solidFill>
                            <a:srgbClr val="151515"/>
                          </a:solidFill>
                          <a:latin typeface="Calibri"/>
                          <a:cs typeface="Calibri"/>
                        </a:rPr>
                        <a:t> </a:t>
                      </a:r>
                      <a:r>
                        <a:rPr sz="1300" spc="130" dirty="0">
                          <a:solidFill>
                            <a:srgbClr val="151515"/>
                          </a:solidFill>
                          <a:latin typeface="Calibri"/>
                          <a:cs typeface="Calibri"/>
                        </a:rPr>
                        <a:t>güvenliğinin</a:t>
                      </a:r>
                      <a:r>
                        <a:rPr sz="1300" spc="30" dirty="0">
                          <a:solidFill>
                            <a:srgbClr val="151515"/>
                          </a:solidFill>
                          <a:latin typeface="Calibri"/>
                          <a:cs typeface="Calibri"/>
                        </a:rPr>
                        <a:t> </a:t>
                      </a:r>
                      <a:r>
                        <a:rPr sz="1300" spc="125" dirty="0">
                          <a:solidFill>
                            <a:srgbClr val="151515"/>
                          </a:solidFill>
                          <a:latin typeface="Calibri"/>
                          <a:cs typeface="Calibri"/>
                        </a:rPr>
                        <a:t>olup</a:t>
                      </a:r>
                      <a:r>
                        <a:rPr sz="1300" spc="30" dirty="0">
                          <a:solidFill>
                            <a:srgbClr val="151515"/>
                          </a:solidFill>
                          <a:latin typeface="Calibri"/>
                          <a:cs typeface="Calibri"/>
                        </a:rPr>
                        <a:t> </a:t>
                      </a:r>
                      <a:r>
                        <a:rPr sz="1300" spc="140" dirty="0">
                          <a:solidFill>
                            <a:srgbClr val="151515"/>
                          </a:solidFill>
                          <a:latin typeface="Calibri"/>
                          <a:cs typeface="Calibri"/>
                        </a:rPr>
                        <a:t>olmadığı</a:t>
                      </a:r>
                      <a:r>
                        <a:rPr sz="1300" spc="25" dirty="0">
                          <a:solidFill>
                            <a:srgbClr val="151515"/>
                          </a:solidFill>
                          <a:latin typeface="Calibri"/>
                          <a:cs typeface="Calibri"/>
                        </a:rPr>
                        <a:t> </a:t>
                      </a:r>
                      <a:r>
                        <a:rPr sz="1300" spc="135" dirty="0">
                          <a:solidFill>
                            <a:srgbClr val="151515"/>
                          </a:solidFill>
                          <a:latin typeface="Calibri"/>
                          <a:cs typeface="Calibri"/>
                        </a:rPr>
                        <a:t>(Evet,</a:t>
                      </a:r>
                      <a:r>
                        <a:rPr sz="1300" spc="30" dirty="0">
                          <a:solidFill>
                            <a:srgbClr val="151515"/>
                          </a:solidFill>
                          <a:latin typeface="Calibri"/>
                          <a:cs typeface="Calibri"/>
                        </a:rPr>
                        <a:t> </a:t>
                      </a:r>
                      <a:r>
                        <a:rPr sz="1300" spc="135" dirty="0">
                          <a:solidFill>
                            <a:srgbClr val="151515"/>
                          </a:solidFill>
                          <a:latin typeface="Calibri"/>
                          <a:cs typeface="Calibri"/>
                        </a:rPr>
                        <a:t>Hayır,</a:t>
                      </a:r>
                      <a:r>
                        <a:rPr sz="1300" spc="25" dirty="0">
                          <a:solidFill>
                            <a:srgbClr val="151515"/>
                          </a:solidFill>
                          <a:latin typeface="Calibri"/>
                          <a:cs typeface="Calibri"/>
                        </a:rPr>
                        <a:t> </a:t>
                      </a:r>
                      <a:r>
                        <a:rPr sz="1300" spc="135" dirty="0">
                          <a:solidFill>
                            <a:srgbClr val="151515"/>
                          </a:solidFill>
                          <a:latin typeface="Calibri"/>
                          <a:cs typeface="Calibri"/>
                        </a:rPr>
                        <a:t>İnternet</a:t>
                      </a:r>
                      <a:r>
                        <a:rPr sz="1300" spc="35" dirty="0">
                          <a:solidFill>
                            <a:srgbClr val="151515"/>
                          </a:solidFill>
                          <a:latin typeface="Calibri"/>
                          <a:cs typeface="Calibri"/>
                        </a:rPr>
                        <a:t> </a:t>
                      </a:r>
                      <a:r>
                        <a:rPr sz="1300" spc="135" dirty="0">
                          <a:solidFill>
                            <a:srgbClr val="151515"/>
                          </a:solidFill>
                          <a:latin typeface="Calibri"/>
                          <a:cs typeface="Calibri"/>
                        </a:rPr>
                        <a:t>hizmeti</a:t>
                      </a:r>
                      <a:r>
                        <a:rPr sz="1300" spc="30" dirty="0">
                          <a:solidFill>
                            <a:srgbClr val="151515"/>
                          </a:solidFill>
                          <a:latin typeface="Calibri"/>
                          <a:cs typeface="Calibri"/>
                        </a:rPr>
                        <a:t> </a:t>
                      </a:r>
                      <a:r>
                        <a:rPr sz="1300" spc="180" dirty="0">
                          <a:solidFill>
                            <a:srgbClr val="151515"/>
                          </a:solidFill>
                          <a:latin typeface="Calibri"/>
                          <a:cs typeface="Calibri"/>
                        </a:rPr>
                        <a:t>yok)</a:t>
                      </a:r>
                      <a:endParaRPr sz="1300">
                        <a:latin typeface="Calibri"/>
                        <a:cs typeface="Calibri"/>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09"/>
                  </a:ext>
                </a:extLst>
              </a:tr>
              <a:tr h="316230">
                <a:tc>
                  <a:txBody>
                    <a:bodyPr/>
                    <a:lstStyle/>
                    <a:p>
                      <a:pPr marL="74930">
                        <a:lnSpc>
                          <a:spcPct val="100000"/>
                        </a:lnSpc>
                        <a:spcBef>
                          <a:spcPts val="235"/>
                        </a:spcBef>
                      </a:pPr>
                      <a:r>
                        <a:rPr sz="1300" b="1" spc="15" dirty="0">
                          <a:solidFill>
                            <a:srgbClr val="151515"/>
                          </a:solidFill>
                          <a:latin typeface="Lucida Sans"/>
                          <a:cs typeface="Lucida Sans"/>
                        </a:rPr>
                        <a:t>OnlineBackup</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0"/>
                        </a:spcBef>
                      </a:pPr>
                      <a:r>
                        <a:rPr sz="1450" spc="120" dirty="0">
                          <a:solidFill>
                            <a:srgbClr val="151515"/>
                          </a:solidFill>
                          <a:latin typeface="Calibri"/>
                          <a:cs typeface="Calibri"/>
                        </a:rPr>
                        <a:t>Müşterinin</a:t>
                      </a:r>
                      <a:r>
                        <a:rPr sz="1450" spc="40" dirty="0">
                          <a:solidFill>
                            <a:srgbClr val="151515"/>
                          </a:solidFill>
                          <a:latin typeface="Calibri"/>
                          <a:cs typeface="Calibri"/>
                        </a:rPr>
                        <a:t> </a:t>
                      </a:r>
                      <a:r>
                        <a:rPr sz="1450" spc="125" dirty="0">
                          <a:solidFill>
                            <a:srgbClr val="151515"/>
                          </a:solidFill>
                          <a:latin typeface="Calibri"/>
                          <a:cs typeface="Calibri"/>
                        </a:rPr>
                        <a:t>online</a:t>
                      </a:r>
                      <a:r>
                        <a:rPr sz="1450" spc="45" dirty="0">
                          <a:solidFill>
                            <a:srgbClr val="151515"/>
                          </a:solidFill>
                          <a:latin typeface="Calibri"/>
                          <a:cs typeface="Calibri"/>
                        </a:rPr>
                        <a:t> </a:t>
                      </a:r>
                      <a:r>
                        <a:rPr sz="1450" spc="170" dirty="0">
                          <a:solidFill>
                            <a:srgbClr val="151515"/>
                          </a:solidFill>
                          <a:latin typeface="Calibri"/>
                          <a:cs typeface="Calibri"/>
                        </a:rPr>
                        <a:t>yedeğinin</a:t>
                      </a:r>
                      <a:r>
                        <a:rPr sz="1450" spc="45" dirty="0">
                          <a:solidFill>
                            <a:srgbClr val="151515"/>
                          </a:solidFill>
                          <a:latin typeface="Calibri"/>
                          <a:cs typeface="Calibri"/>
                        </a:rPr>
                        <a:t> </a:t>
                      </a:r>
                      <a:r>
                        <a:rPr sz="1450" spc="145" dirty="0">
                          <a:solidFill>
                            <a:srgbClr val="151515"/>
                          </a:solidFill>
                          <a:latin typeface="Calibri"/>
                          <a:cs typeface="Calibri"/>
                        </a:rPr>
                        <a:t>olup</a:t>
                      </a:r>
                      <a:r>
                        <a:rPr sz="1450" spc="50"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55" dirty="0">
                          <a:solidFill>
                            <a:srgbClr val="151515"/>
                          </a:solidFill>
                          <a:latin typeface="Calibri"/>
                          <a:cs typeface="Calibri"/>
                        </a:rPr>
                        <a:t>Hayır,</a:t>
                      </a:r>
                      <a:r>
                        <a:rPr sz="1450" spc="40" dirty="0">
                          <a:solidFill>
                            <a:srgbClr val="151515"/>
                          </a:solidFill>
                          <a:latin typeface="Calibri"/>
                          <a:cs typeface="Calibri"/>
                        </a:rPr>
                        <a:t> </a:t>
                      </a:r>
                      <a:r>
                        <a:rPr sz="1450" spc="155" dirty="0">
                          <a:solidFill>
                            <a:srgbClr val="151515"/>
                          </a:solidFill>
                          <a:latin typeface="Calibri"/>
                          <a:cs typeface="Calibri"/>
                        </a:rPr>
                        <a:t>İnternet</a:t>
                      </a:r>
                      <a:r>
                        <a:rPr sz="1450" spc="45" dirty="0">
                          <a:solidFill>
                            <a:srgbClr val="151515"/>
                          </a:solidFill>
                          <a:latin typeface="Calibri"/>
                          <a:cs typeface="Calibri"/>
                        </a:rPr>
                        <a:t> </a:t>
                      </a:r>
                      <a:r>
                        <a:rPr sz="1450" spc="160" dirty="0">
                          <a:solidFill>
                            <a:srgbClr val="151515"/>
                          </a:solidFill>
                          <a:latin typeface="Calibri"/>
                          <a:cs typeface="Calibri"/>
                        </a:rPr>
                        <a:t>hizmeti</a:t>
                      </a:r>
                      <a:r>
                        <a:rPr sz="1450" spc="40"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0"/>
                  </a:ext>
                </a:extLst>
              </a:tr>
              <a:tr h="316230">
                <a:tc>
                  <a:txBody>
                    <a:bodyPr/>
                    <a:lstStyle/>
                    <a:p>
                      <a:pPr marL="74930">
                        <a:lnSpc>
                          <a:spcPct val="100000"/>
                        </a:lnSpc>
                        <a:spcBef>
                          <a:spcPts val="235"/>
                        </a:spcBef>
                      </a:pPr>
                      <a:r>
                        <a:rPr sz="1300" b="1" spc="35" dirty="0">
                          <a:solidFill>
                            <a:srgbClr val="151515"/>
                          </a:solidFill>
                          <a:latin typeface="Lucida Sans"/>
                          <a:cs typeface="Lucida Sans"/>
                        </a:rPr>
                        <a:t>DeviceProtection</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75" dirty="0">
                          <a:solidFill>
                            <a:srgbClr val="151515"/>
                          </a:solidFill>
                          <a:latin typeface="Calibri"/>
                          <a:cs typeface="Calibri"/>
                        </a:rPr>
                        <a:t>cihaz</a:t>
                      </a:r>
                      <a:r>
                        <a:rPr sz="1450" spc="45" dirty="0">
                          <a:solidFill>
                            <a:srgbClr val="151515"/>
                          </a:solidFill>
                          <a:latin typeface="Calibri"/>
                          <a:cs typeface="Calibri"/>
                        </a:rPr>
                        <a:t> </a:t>
                      </a:r>
                      <a:r>
                        <a:rPr sz="1450" spc="165" dirty="0">
                          <a:solidFill>
                            <a:srgbClr val="151515"/>
                          </a:solidFill>
                          <a:latin typeface="Calibri"/>
                          <a:cs typeface="Calibri"/>
                        </a:rPr>
                        <a:t>korumasına</a:t>
                      </a:r>
                      <a:r>
                        <a:rPr sz="1450" spc="30" dirty="0">
                          <a:solidFill>
                            <a:srgbClr val="151515"/>
                          </a:solidFill>
                          <a:latin typeface="Calibri"/>
                          <a:cs typeface="Calibri"/>
                        </a:rPr>
                        <a:t> </a:t>
                      </a:r>
                      <a:r>
                        <a:rPr sz="1450" spc="155" dirty="0">
                          <a:solidFill>
                            <a:srgbClr val="151515"/>
                          </a:solidFill>
                          <a:latin typeface="Calibri"/>
                          <a:cs typeface="Calibri"/>
                        </a:rPr>
                        <a:t>sahip</a:t>
                      </a:r>
                      <a:r>
                        <a:rPr sz="1450" spc="45" dirty="0">
                          <a:solidFill>
                            <a:srgbClr val="151515"/>
                          </a:solidFill>
                          <a:latin typeface="Calibri"/>
                          <a:cs typeface="Calibri"/>
                        </a:rPr>
                        <a:t> </a:t>
                      </a:r>
                      <a:r>
                        <a:rPr sz="1450" spc="145" dirty="0">
                          <a:solidFill>
                            <a:srgbClr val="151515"/>
                          </a:solidFill>
                          <a:latin typeface="Calibri"/>
                          <a:cs typeface="Calibri"/>
                        </a:rPr>
                        <a:t>olup</a:t>
                      </a:r>
                      <a:r>
                        <a:rPr sz="1450" spc="45" dirty="0">
                          <a:solidFill>
                            <a:srgbClr val="151515"/>
                          </a:solidFill>
                          <a:latin typeface="Calibri"/>
                          <a:cs typeface="Calibri"/>
                        </a:rPr>
                        <a:t> </a:t>
                      </a:r>
                      <a:r>
                        <a:rPr sz="1450" spc="165" dirty="0">
                          <a:solidFill>
                            <a:srgbClr val="151515"/>
                          </a:solidFill>
                          <a:latin typeface="Calibri"/>
                          <a:cs typeface="Calibri"/>
                        </a:rPr>
                        <a:t>olmadığı</a:t>
                      </a:r>
                      <a:r>
                        <a:rPr sz="1450" spc="30"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55" dirty="0">
                          <a:solidFill>
                            <a:srgbClr val="151515"/>
                          </a:solidFill>
                          <a:latin typeface="Calibri"/>
                          <a:cs typeface="Calibri"/>
                        </a:rPr>
                        <a:t>Hayır,</a:t>
                      </a:r>
                      <a:r>
                        <a:rPr sz="1450" spc="40" dirty="0">
                          <a:solidFill>
                            <a:srgbClr val="151515"/>
                          </a:solidFill>
                          <a:latin typeface="Calibri"/>
                          <a:cs typeface="Calibri"/>
                        </a:rPr>
                        <a:t> </a:t>
                      </a:r>
                      <a:r>
                        <a:rPr sz="1450" spc="155" dirty="0">
                          <a:solidFill>
                            <a:srgbClr val="151515"/>
                          </a:solidFill>
                          <a:latin typeface="Calibri"/>
                          <a:cs typeface="Calibri"/>
                        </a:rPr>
                        <a:t>İnternet</a:t>
                      </a:r>
                      <a:r>
                        <a:rPr sz="1450" spc="40" dirty="0">
                          <a:solidFill>
                            <a:srgbClr val="151515"/>
                          </a:solidFill>
                          <a:latin typeface="Calibri"/>
                          <a:cs typeface="Calibri"/>
                        </a:rPr>
                        <a:t> </a:t>
                      </a:r>
                      <a:r>
                        <a:rPr sz="1450" spc="160" dirty="0">
                          <a:solidFill>
                            <a:srgbClr val="151515"/>
                          </a:solidFill>
                          <a:latin typeface="Calibri"/>
                          <a:cs typeface="Calibri"/>
                        </a:rPr>
                        <a:t>hizmeti</a:t>
                      </a:r>
                      <a:r>
                        <a:rPr sz="1450" spc="35"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1"/>
                  </a:ext>
                </a:extLst>
              </a:tr>
              <a:tr h="316230">
                <a:tc>
                  <a:txBody>
                    <a:bodyPr/>
                    <a:lstStyle/>
                    <a:p>
                      <a:pPr marL="74930">
                        <a:lnSpc>
                          <a:spcPct val="100000"/>
                        </a:lnSpc>
                        <a:spcBef>
                          <a:spcPts val="240"/>
                        </a:spcBef>
                      </a:pPr>
                      <a:r>
                        <a:rPr sz="1300" b="1" spc="20" dirty="0">
                          <a:solidFill>
                            <a:srgbClr val="151515"/>
                          </a:solidFill>
                          <a:latin typeface="Lucida Sans"/>
                          <a:cs typeface="Lucida Sans"/>
                        </a:rPr>
                        <a:t>TechSupport</a:t>
                      </a:r>
                      <a:endParaRPr sz="1300">
                        <a:latin typeface="Lucida Sans"/>
                        <a:cs typeface="Lucida Sans"/>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70" dirty="0">
                          <a:solidFill>
                            <a:srgbClr val="151515"/>
                          </a:solidFill>
                          <a:latin typeface="Calibri"/>
                          <a:cs typeface="Calibri"/>
                        </a:rPr>
                        <a:t>teknik</a:t>
                      </a:r>
                      <a:r>
                        <a:rPr sz="1450" spc="40" dirty="0">
                          <a:solidFill>
                            <a:srgbClr val="151515"/>
                          </a:solidFill>
                          <a:latin typeface="Calibri"/>
                          <a:cs typeface="Calibri"/>
                        </a:rPr>
                        <a:t> </a:t>
                      </a:r>
                      <a:r>
                        <a:rPr sz="1450" spc="180" dirty="0">
                          <a:solidFill>
                            <a:srgbClr val="151515"/>
                          </a:solidFill>
                          <a:latin typeface="Calibri"/>
                          <a:cs typeface="Calibri"/>
                        </a:rPr>
                        <a:t>destek</a:t>
                      </a:r>
                      <a:r>
                        <a:rPr sz="1450" spc="40" dirty="0">
                          <a:solidFill>
                            <a:srgbClr val="151515"/>
                          </a:solidFill>
                          <a:latin typeface="Calibri"/>
                          <a:cs typeface="Calibri"/>
                        </a:rPr>
                        <a:t> </a:t>
                      </a:r>
                      <a:r>
                        <a:rPr sz="1450" spc="145" dirty="0">
                          <a:solidFill>
                            <a:srgbClr val="151515"/>
                          </a:solidFill>
                          <a:latin typeface="Calibri"/>
                          <a:cs typeface="Calibri"/>
                        </a:rPr>
                        <a:t>alıp</a:t>
                      </a:r>
                      <a:r>
                        <a:rPr sz="1450" spc="40" dirty="0">
                          <a:solidFill>
                            <a:srgbClr val="151515"/>
                          </a:solidFill>
                          <a:latin typeface="Calibri"/>
                          <a:cs typeface="Calibri"/>
                        </a:rPr>
                        <a:t> </a:t>
                      </a:r>
                      <a:r>
                        <a:rPr sz="1450" spc="175" dirty="0">
                          <a:solidFill>
                            <a:srgbClr val="151515"/>
                          </a:solidFill>
                          <a:latin typeface="Calibri"/>
                          <a:cs typeface="Calibri"/>
                        </a:rPr>
                        <a:t>almadığı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55" dirty="0">
                          <a:solidFill>
                            <a:srgbClr val="151515"/>
                          </a:solidFill>
                          <a:latin typeface="Calibri"/>
                          <a:cs typeface="Calibri"/>
                        </a:rPr>
                        <a:t>Hayır,</a:t>
                      </a:r>
                      <a:r>
                        <a:rPr sz="1450" spc="35" dirty="0">
                          <a:solidFill>
                            <a:srgbClr val="151515"/>
                          </a:solidFill>
                          <a:latin typeface="Calibri"/>
                          <a:cs typeface="Calibri"/>
                        </a:rPr>
                        <a:t> </a:t>
                      </a:r>
                      <a:r>
                        <a:rPr sz="1450" spc="155" dirty="0">
                          <a:solidFill>
                            <a:srgbClr val="151515"/>
                          </a:solidFill>
                          <a:latin typeface="Calibri"/>
                          <a:cs typeface="Calibri"/>
                        </a:rPr>
                        <a:t>İnternet</a:t>
                      </a:r>
                      <a:r>
                        <a:rPr sz="1450" spc="45" dirty="0">
                          <a:solidFill>
                            <a:srgbClr val="151515"/>
                          </a:solidFill>
                          <a:latin typeface="Calibri"/>
                          <a:cs typeface="Calibri"/>
                        </a:rPr>
                        <a:t> </a:t>
                      </a:r>
                      <a:r>
                        <a:rPr sz="1450" spc="160" dirty="0">
                          <a:solidFill>
                            <a:srgbClr val="151515"/>
                          </a:solidFill>
                          <a:latin typeface="Calibri"/>
                          <a:cs typeface="Calibri"/>
                        </a:rPr>
                        <a:t>hizmeti</a:t>
                      </a:r>
                      <a:r>
                        <a:rPr sz="1450" spc="35"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2"/>
                  </a:ext>
                </a:extLst>
              </a:tr>
              <a:tr h="316230">
                <a:tc>
                  <a:txBody>
                    <a:bodyPr/>
                    <a:lstStyle/>
                    <a:p>
                      <a:pPr marL="74930">
                        <a:lnSpc>
                          <a:spcPct val="100000"/>
                        </a:lnSpc>
                        <a:spcBef>
                          <a:spcPts val="240"/>
                        </a:spcBef>
                      </a:pPr>
                      <a:r>
                        <a:rPr sz="1300" b="1" spc="35" dirty="0">
                          <a:solidFill>
                            <a:srgbClr val="151515"/>
                          </a:solidFill>
                          <a:latin typeface="Lucida Sans"/>
                          <a:cs typeface="Lucida Sans"/>
                        </a:rPr>
                        <a:t>StreamingTV</a:t>
                      </a:r>
                      <a:endParaRPr sz="1300">
                        <a:latin typeface="Lucida Sans"/>
                        <a:cs typeface="Lucida Sans"/>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0"/>
                        </a:spcBef>
                      </a:pPr>
                      <a:r>
                        <a:rPr sz="1450" spc="120" dirty="0">
                          <a:solidFill>
                            <a:srgbClr val="151515"/>
                          </a:solidFill>
                          <a:latin typeface="Calibri"/>
                          <a:cs typeface="Calibri"/>
                        </a:rPr>
                        <a:t>Müşterinin</a:t>
                      </a:r>
                      <a:r>
                        <a:rPr sz="1450" spc="40" dirty="0">
                          <a:solidFill>
                            <a:srgbClr val="151515"/>
                          </a:solidFill>
                          <a:latin typeface="Calibri"/>
                          <a:cs typeface="Calibri"/>
                        </a:rPr>
                        <a:t> </a:t>
                      </a:r>
                      <a:r>
                        <a:rPr sz="1450" spc="165" dirty="0">
                          <a:solidFill>
                            <a:srgbClr val="151515"/>
                          </a:solidFill>
                          <a:latin typeface="Calibri"/>
                          <a:cs typeface="Calibri"/>
                        </a:rPr>
                        <a:t>TV</a:t>
                      </a:r>
                      <a:r>
                        <a:rPr sz="1450" spc="40" dirty="0">
                          <a:solidFill>
                            <a:srgbClr val="151515"/>
                          </a:solidFill>
                          <a:latin typeface="Calibri"/>
                          <a:cs typeface="Calibri"/>
                        </a:rPr>
                        <a:t> </a:t>
                      </a:r>
                      <a:r>
                        <a:rPr sz="1450" spc="180" dirty="0">
                          <a:solidFill>
                            <a:srgbClr val="151515"/>
                          </a:solidFill>
                          <a:latin typeface="Calibri"/>
                          <a:cs typeface="Calibri"/>
                        </a:rPr>
                        <a:t>yayını</a:t>
                      </a:r>
                      <a:r>
                        <a:rPr sz="1450" spc="35" dirty="0">
                          <a:solidFill>
                            <a:srgbClr val="151515"/>
                          </a:solidFill>
                          <a:latin typeface="Calibri"/>
                          <a:cs typeface="Calibri"/>
                        </a:rPr>
                        <a:t> </a:t>
                      </a:r>
                      <a:r>
                        <a:rPr sz="1450" spc="145" dirty="0">
                          <a:solidFill>
                            <a:srgbClr val="151515"/>
                          </a:solidFill>
                          <a:latin typeface="Calibri"/>
                          <a:cs typeface="Calibri"/>
                        </a:rPr>
                        <a:t>olup</a:t>
                      </a:r>
                      <a:r>
                        <a:rPr sz="1450" spc="45"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55" dirty="0">
                          <a:solidFill>
                            <a:srgbClr val="151515"/>
                          </a:solidFill>
                          <a:latin typeface="Calibri"/>
                          <a:cs typeface="Calibri"/>
                        </a:rPr>
                        <a:t>Hayır,</a:t>
                      </a:r>
                      <a:r>
                        <a:rPr sz="1450" spc="40" dirty="0">
                          <a:solidFill>
                            <a:srgbClr val="151515"/>
                          </a:solidFill>
                          <a:latin typeface="Calibri"/>
                          <a:cs typeface="Calibri"/>
                        </a:rPr>
                        <a:t> </a:t>
                      </a:r>
                      <a:r>
                        <a:rPr sz="1450" spc="155" dirty="0">
                          <a:solidFill>
                            <a:srgbClr val="151515"/>
                          </a:solidFill>
                          <a:latin typeface="Calibri"/>
                          <a:cs typeface="Calibri"/>
                        </a:rPr>
                        <a:t>İnternet</a:t>
                      </a:r>
                      <a:r>
                        <a:rPr sz="1450" spc="45" dirty="0">
                          <a:solidFill>
                            <a:srgbClr val="151515"/>
                          </a:solidFill>
                          <a:latin typeface="Calibri"/>
                          <a:cs typeface="Calibri"/>
                        </a:rPr>
                        <a:t> </a:t>
                      </a:r>
                      <a:r>
                        <a:rPr sz="1450" spc="160" dirty="0">
                          <a:solidFill>
                            <a:srgbClr val="151515"/>
                          </a:solidFill>
                          <a:latin typeface="Calibri"/>
                          <a:cs typeface="Calibri"/>
                        </a:rPr>
                        <a:t>hizmeti</a:t>
                      </a:r>
                      <a:r>
                        <a:rPr sz="1450" spc="35"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175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3"/>
                  </a:ext>
                </a:extLst>
              </a:tr>
              <a:tr h="316230">
                <a:tc>
                  <a:txBody>
                    <a:bodyPr/>
                    <a:lstStyle/>
                    <a:p>
                      <a:pPr marL="74930">
                        <a:lnSpc>
                          <a:spcPct val="100000"/>
                        </a:lnSpc>
                        <a:spcBef>
                          <a:spcPts val="225"/>
                        </a:spcBef>
                      </a:pPr>
                      <a:r>
                        <a:rPr sz="1300" b="1" spc="25" dirty="0">
                          <a:solidFill>
                            <a:srgbClr val="151515"/>
                          </a:solidFill>
                          <a:latin typeface="Lucida Sans"/>
                          <a:cs typeface="Lucida Sans"/>
                        </a:rPr>
                        <a:t>StreamingMovies</a:t>
                      </a:r>
                      <a:endParaRPr sz="1300">
                        <a:latin typeface="Lucida Sans"/>
                        <a:cs typeface="Lucida Sans"/>
                      </a:endParaRPr>
                    </a:p>
                  </a:txBody>
                  <a:tcPr marL="0" marR="0" marT="2857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0"/>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30" dirty="0">
                          <a:solidFill>
                            <a:srgbClr val="151515"/>
                          </a:solidFill>
                          <a:latin typeface="Calibri"/>
                          <a:cs typeface="Calibri"/>
                        </a:rPr>
                        <a:t>film</a:t>
                      </a:r>
                      <a:r>
                        <a:rPr sz="1450" spc="45" dirty="0">
                          <a:solidFill>
                            <a:srgbClr val="151515"/>
                          </a:solidFill>
                          <a:latin typeface="Calibri"/>
                          <a:cs typeface="Calibri"/>
                        </a:rPr>
                        <a:t> </a:t>
                      </a:r>
                      <a:r>
                        <a:rPr sz="1450" spc="130" dirty="0">
                          <a:solidFill>
                            <a:srgbClr val="151515"/>
                          </a:solidFill>
                          <a:latin typeface="Calibri"/>
                          <a:cs typeface="Calibri"/>
                        </a:rPr>
                        <a:t>akışı</a:t>
                      </a:r>
                      <a:r>
                        <a:rPr sz="1450" spc="35" dirty="0">
                          <a:solidFill>
                            <a:srgbClr val="151515"/>
                          </a:solidFill>
                          <a:latin typeface="Calibri"/>
                          <a:cs typeface="Calibri"/>
                        </a:rPr>
                        <a:t> </a:t>
                      </a:r>
                      <a:r>
                        <a:rPr sz="1450" spc="145" dirty="0">
                          <a:solidFill>
                            <a:srgbClr val="151515"/>
                          </a:solidFill>
                          <a:latin typeface="Calibri"/>
                          <a:cs typeface="Calibri"/>
                        </a:rPr>
                        <a:t>olup</a:t>
                      </a:r>
                      <a:r>
                        <a:rPr sz="1450" spc="45"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40" dirty="0">
                          <a:solidFill>
                            <a:srgbClr val="151515"/>
                          </a:solidFill>
                          <a:latin typeface="Calibri"/>
                          <a:cs typeface="Calibri"/>
                        </a:rPr>
                        <a:t> </a:t>
                      </a:r>
                      <a:r>
                        <a:rPr sz="1450" spc="155" dirty="0">
                          <a:solidFill>
                            <a:srgbClr val="151515"/>
                          </a:solidFill>
                          <a:latin typeface="Calibri"/>
                          <a:cs typeface="Calibri"/>
                        </a:rPr>
                        <a:t>Hayır,</a:t>
                      </a:r>
                      <a:r>
                        <a:rPr sz="1450" spc="40" dirty="0">
                          <a:solidFill>
                            <a:srgbClr val="151515"/>
                          </a:solidFill>
                          <a:latin typeface="Calibri"/>
                          <a:cs typeface="Calibri"/>
                        </a:rPr>
                        <a:t> </a:t>
                      </a:r>
                      <a:r>
                        <a:rPr sz="1450" spc="155" dirty="0">
                          <a:solidFill>
                            <a:srgbClr val="151515"/>
                          </a:solidFill>
                          <a:latin typeface="Calibri"/>
                          <a:cs typeface="Calibri"/>
                        </a:rPr>
                        <a:t>İnternet</a:t>
                      </a:r>
                      <a:r>
                        <a:rPr sz="1450" spc="40" dirty="0">
                          <a:solidFill>
                            <a:srgbClr val="151515"/>
                          </a:solidFill>
                          <a:latin typeface="Calibri"/>
                          <a:cs typeface="Calibri"/>
                        </a:rPr>
                        <a:t> </a:t>
                      </a:r>
                      <a:r>
                        <a:rPr sz="1450" spc="160" dirty="0">
                          <a:solidFill>
                            <a:srgbClr val="151515"/>
                          </a:solidFill>
                          <a:latin typeface="Calibri"/>
                          <a:cs typeface="Calibri"/>
                        </a:rPr>
                        <a:t>hizmeti</a:t>
                      </a:r>
                      <a:r>
                        <a:rPr sz="1450" spc="35" dirty="0">
                          <a:solidFill>
                            <a:srgbClr val="151515"/>
                          </a:solidFill>
                          <a:latin typeface="Calibri"/>
                          <a:cs typeface="Calibri"/>
                        </a:rPr>
                        <a:t> </a:t>
                      </a:r>
                      <a:r>
                        <a:rPr sz="1450" spc="204" dirty="0">
                          <a:solidFill>
                            <a:srgbClr val="151515"/>
                          </a:solidFill>
                          <a:latin typeface="Calibri"/>
                          <a:cs typeface="Calibri"/>
                        </a:rPr>
                        <a:t>yok)</a:t>
                      </a:r>
                      <a:endParaRPr sz="1450">
                        <a:latin typeface="Calibri"/>
                        <a:cs typeface="Calibri"/>
                      </a:endParaRPr>
                    </a:p>
                  </a:txBody>
                  <a:tcPr marL="0" marR="0" marT="3175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4"/>
                  </a:ext>
                </a:extLst>
              </a:tr>
              <a:tr h="316230">
                <a:tc>
                  <a:txBody>
                    <a:bodyPr/>
                    <a:lstStyle/>
                    <a:p>
                      <a:pPr marL="74930">
                        <a:lnSpc>
                          <a:spcPct val="100000"/>
                        </a:lnSpc>
                        <a:spcBef>
                          <a:spcPts val="225"/>
                        </a:spcBef>
                      </a:pPr>
                      <a:r>
                        <a:rPr sz="1300" b="1" spc="65" dirty="0">
                          <a:solidFill>
                            <a:srgbClr val="151515"/>
                          </a:solidFill>
                          <a:latin typeface="Lucida Sans"/>
                          <a:cs typeface="Lucida Sans"/>
                        </a:rPr>
                        <a:t>Contract</a:t>
                      </a:r>
                      <a:endParaRPr sz="1300">
                        <a:latin typeface="Lucida Sans"/>
                        <a:cs typeface="Lucida Sans"/>
                      </a:endParaRPr>
                    </a:p>
                  </a:txBody>
                  <a:tcPr marL="0" marR="0" marT="2857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4"/>
                        </a:spcBef>
                      </a:pPr>
                      <a:r>
                        <a:rPr sz="1450" spc="120" dirty="0">
                          <a:solidFill>
                            <a:srgbClr val="151515"/>
                          </a:solidFill>
                          <a:latin typeface="Calibri"/>
                          <a:cs typeface="Calibri"/>
                        </a:rPr>
                        <a:t>Müşterinin</a:t>
                      </a:r>
                      <a:r>
                        <a:rPr sz="1450" spc="30" dirty="0">
                          <a:solidFill>
                            <a:srgbClr val="151515"/>
                          </a:solidFill>
                          <a:latin typeface="Calibri"/>
                          <a:cs typeface="Calibri"/>
                        </a:rPr>
                        <a:t> </a:t>
                      </a:r>
                      <a:r>
                        <a:rPr sz="1450" spc="150" dirty="0">
                          <a:solidFill>
                            <a:srgbClr val="151515"/>
                          </a:solidFill>
                          <a:latin typeface="Calibri"/>
                          <a:cs typeface="Calibri"/>
                        </a:rPr>
                        <a:t>sözleşme</a:t>
                      </a:r>
                      <a:r>
                        <a:rPr sz="1450" spc="35" dirty="0">
                          <a:solidFill>
                            <a:srgbClr val="151515"/>
                          </a:solidFill>
                          <a:latin typeface="Calibri"/>
                          <a:cs typeface="Calibri"/>
                        </a:rPr>
                        <a:t> </a:t>
                      </a:r>
                      <a:r>
                        <a:rPr sz="1450" spc="114" dirty="0">
                          <a:solidFill>
                            <a:srgbClr val="151515"/>
                          </a:solidFill>
                          <a:latin typeface="Calibri"/>
                          <a:cs typeface="Calibri"/>
                        </a:rPr>
                        <a:t>süresi</a:t>
                      </a:r>
                      <a:r>
                        <a:rPr sz="1450" spc="35" dirty="0">
                          <a:solidFill>
                            <a:srgbClr val="151515"/>
                          </a:solidFill>
                          <a:latin typeface="Calibri"/>
                          <a:cs typeface="Calibri"/>
                        </a:rPr>
                        <a:t> </a:t>
                      </a:r>
                      <a:r>
                        <a:rPr sz="1450" spc="225" dirty="0">
                          <a:solidFill>
                            <a:srgbClr val="151515"/>
                          </a:solidFill>
                          <a:latin typeface="Calibri"/>
                          <a:cs typeface="Calibri"/>
                        </a:rPr>
                        <a:t>(Aydan</a:t>
                      </a:r>
                      <a:r>
                        <a:rPr sz="1450" spc="35" dirty="0">
                          <a:solidFill>
                            <a:srgbClr val="151515"/>
                          </a:solidFill>
                          <a:latin typeface="Calibri"/>
                          <a:cs typeface="Calibri"/>
                        </a:rPr>
                        <a:t> </a:t>
                      </a:r>
                      <a:r>
                        <a:rPr sz="1450" spc="210" dirty="0">
                          <a:solidFill>
                            <a:srgbClr val="151515"/>
                          </a:solidFill>
                          <a:latin typeface="Calibri"/>
                          <a:cs typeface="Calibri"/>
                        </a:rPr>
                        <a:t>aya,</a:t>
                      </a:r>
                      <a:r>
                        <a:rPr sz="1450" spc="35" dirty="0">
                          <a:solidFill>
                            <a:srgbClr val="151515"/>
                          </a:solidFill>
                          <a:latin typeface="Calibri"/>
                          <a:cs typeface="Calibri"/>
                        </a:rPr>
                        <a:t> </a:t>
                      </a:r>
                      <a:r>
                        <a:rPr sz="1450" spc="95" dirty="0">
                          <a:solidFill>
                            <a:srgbClr val="151515"/>
                          </a:solidFill>
                          <a:latin typeface="Calibri"/>
                          <a:cs typeface="Calibri"/>
                        </a:rPr>
                        <a:t>Bir</a:t>
                      </a:r>
                      <a:r>
                        <a:rPr sz="1450" spc="25" dirty="0">
                          <a:solidFill>
                            <a:srgbClr val="151515"/>
                          </a:solidFill>
                          <a:latin typeface="Calibri"/>
                          <a:cs typeface="Calibri"/>
                        </a:rPr>
                        <a:t> </a:t>
                      </a:r>
                      <a:r>
                        <a:rPr sz="1450" spc="114" dirty="0">
                          <a:solidFill>
                            <a:srgbClr val="151515"/>
                          </a:solidFill>
                          <a:latin typeface="Calibri"/>
                          <a:cs typeface="Calibri"/>
                        </a:rPr>
                        <a:t>yıl,</a:t>
                      </a:r>
                      <a:r>
                        <a:rPr sz="1450" spc="30" dirty="0">
                          <a:solidFill>
                            <a:srgbClr val="151515"/>
                          </a:solidFill>
                          <a:latin typeface="Calibri"/>
                          <a:cs typeface="Calibri"/>
                        </a:rPr>
                        <a:t> </a:t>
                      </a:r>
                      <a:r>
                        <a:rPr sz="1450" spc="95" dirty="0">
                          <a:solidFill>
                            <a:srgbClr val="151515"/>
                          </a:solidFill>
                          <a:latin typeface="Calibri"/>
                          <a:cs typeface="Calibri"/>
                        </a:rPr>
                        <a:t>İki</a:t>
                      </a:r>
                      <a:r>
                        <a:rPr sz="1450" spc="30" dirty="0">
                          <a:solidFill>
                            <a:srgbClr val="151515"/>
                          </a:solidFill>
                          <a:latin typeface="Calibri"/>
                          <a:cs typeface="Calibri"/>
                        </a:rPr>
                        <a:t> </a:t>
                      </a:r>
                      <a:r>
                        <a:rPr sz="1450" spc="150" dirty="0">
                          <a:solidFill>
                            <a:srgbClr val="151515"/>
                          </a:solidFill>
                          <a:latin typeface="Calibri"/>
                          <a:cs typeface="Calibri"/>
                        </a:rPr>
                        <a:t>yıl)</a:t>
                      </a:r>
                      <a:endParaRPr sz="1450">
                        <a:latin typeface="Calibri"/>
                        <a:cs typeface="Calibri"/>
                      </a:endParaRPr>
                    </a:p>
                  </a:txBody>
                  <a:tcPr marL="0" marR="0" marT="3238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5"/>
                  </a:ext>
                </a:extLst>
              </a:tr>
              <a:tr h="316230">
                <a:tc>
                  <a:txBody>
                    <a:bodyPr/>
                    <a:lstStyle/>
                    <a:p>
                      <a:pPr marL="74930">
                        <a:lnSpc>
                          <a:spcPct val="100000"/>
                        </a:lnSpc>
                        <a:spcBef>
                          <a:spcPts val="229"/>
                        </a:spcBef>
                      </a:pPr>
                      <a:r>
                        <a:rPr sz="1300" b="1" spc="5" dirty="0">
                          <a:solidFill>
                            <a:srgbClr val="151515"/>
                          </a:solidFill>
                          <a:latin typeface="Lucida Sans"/>
                          <a:cs typeface="Lucida Sans"/>
                        </a:rPr>
                        <a:t>PaperlessBilling</a:t>
                      </a:r>
                      <a:endParaRPr sz="1300">
                        <a:latin typeface="Lucida Sans"/>
                        <a:cs typeface="Lucida Sans"/>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0"/>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75" dirty="0">
                          <a:solidFill>
                            <a:srgbClr val="151515"/>
                          </a:solidFill>
                          <a:latin typeface="Calibri"/>
                          <a:cs typeface="Calibri"/>
                        </a:rPr>
                        <a:t>kağıtsız</a:t>
                      </a:r>
                      <a:r>
                        <a:rPr sz="1450" spc="40" dirty="0">
                          <a:solidFill>
                            <a:srgbClr val="151515"/>
                          </a:solidFill>
                          <a:latin typeface="Calibri"/>
                          <a:cs typeface="Calibri"/>
                        </a:rPr>
                        <a:t> </a:t>
                      </a:r>
                      <a:r>
                        <a:rPr sz="1450" spc="165" dirty="0">
                          <a:solidFill>
                            <a:srgbClr val="151515"/>
                          </a:solidFill>
                          <a:latin typeface="Calibri"/>
                          <a:cs typeface="Calibri"/>
                        </a:rPr>
                        <a:t>faturası</a:t>
                      </a:r>
                      <a:r>
                        <a:rPr sz="1450" spc="40" dirty="0">
                          <a:solidFill>
                            <a:srgbClr val="151515"/>
                          </a:solidFill>
                          <a:latin typeface="Calibri"/>
                          <a:cs typeface="Calibri"/>
                        </a:rPr>
                        <a:t> </a:t>
                      </a:r>
                      <a:r>
                        <a:rPr sz="1450" spc="145" dirty="0">
                          <a:solidFill>
                            <a:srgbClr val="151515"/>
                          </a:solidFill>
                          <a:latin typeface="Calibri"/>
                          <a:cs typeface="Calibri"/>
                        </a:rPr>
                        <a:t>olup</a:t>
                      </a:r>
                      <a:r>
                        <a:rPr sz="1450" spc="40" dirty="0">
                          <a:solidFill>
                            <a:srgbClr val="151515"/>
                          </a:solidFill>
                          <a:latin typeface="Calibri"/>
                          <a:cs typeface="Calibri"/>
                        </a:rPr>
                        <a:t> </a:t>
                      </a:r>
                      <a:r>
                        <a:rPr sz="1450" spc="165" dirty="0">
                          <a:solidFill>
                            <a:srgbClr val="151515"/>
                          </a:solidFill>
                          <a:latin typeface="Calibri"/>
                          <a:cs typeface="Calibri"/>
                        </a:rPr>
                        <a:t>olmadığı</a:t>
                      </a:r>
                      <a:r>
                        <a:rPr sz="1450" spc="35" dirty="0">
                          <a:solidFill>
                            <a:srgbClr val="151515"/>
                          </a:solidFill>
                          <a:latin typeface="Calibri"/>
                          <a:cs typeface="Calibri"/>
                        </a:rPr>
                        <a:t> </a:t>
                      </a:r>
                      <a:r>
                        <a:rPr sz="1450" spc="155" dirty="0">
                          <a:solidFill>
                            <a:srgbClr val="151515"/>
                          </a:solidFill>
                          <a:latin typeface="Calibri"/>
                          <a:cs typeface="Calibri"/>
                        </a:rPr>
                        <a:t>(Evet,</a:t>
                      </a:r>
                      <a:r>
                        <a:rPr sz="1450" spc="35"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6"/>
                  </a:ext>
                </a:extLst>
              </a:tr>
              <a:tr h="316230">
                <a:tc>
                  <a:txBody>
                    <a:bodyPr/>
                    <a:lstStyle/>
                    <a:p>
                      <a:pPr marL="74930">
                        <a:lnSpc>
                          <a:spcPct val="100000"/>
                        </a:lnSpc>
                        <a:spcBef>
                          <a:spcPts val="229"/>
                        </a:spcBef>
                      </a:pPr>
                      <a:r>
                        <a:rPr sz="1300" b="1" spc="55" dirty="0">
                          <a:solidFill>
                            <a:srgbClr val="151515"/>
                          </a:solidFill>
                          <a:latin typeface="Lucida Sans"/>
                          <a:cs typeface="Lucida Sans"/>
                        </a:rPr>
                        <a:t>PaymentMethod</a:t>
                      </a:r>
                      <a:endParaRPr sz="1300">
                        <a:latin typeface="Lucida Sans"/>
                        <a:cs typeface="Lucida Sans"/>
                      </a:endParaRPr>
                    </a:p>
                  </a:txBody>
                  <a:tcPr marL="0" marR="0" marT="29209"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0"/>
                        </a:spcBef>
                      </a:pPr>
                      <a:r>
                        <a:rPr sz="1450" spc="120" dirty="0">
                          <a:solidFill>
                            <a:srgbClr val="151515"/>
                          </a:solidFill>
                          <a:latin typeface="Calibri"/>
                          <a:cs typeface="Calibri"/>
                        </a:rPr>
                        <a:t>Müşterinin</a:t>
                      </a:r>
                      <a:r>
                        <a:rPr sz="1450" spc="40" dirty="0">
                          <a:solidFill>
                            <a:srgbClr val="151515"/>
                          </a:solidFill>
                          <a:latin typeface="Calibri"/>
                          <a:cs typeface="Calibri"/>
                        </a:rPr>
                        <a:t> </a:t>
                      </a:r>
                      <a:r>
                        <a:rPr sz="1450" spc="185" dirty="0">
                          <a:solidFill>
                            <a:srgbClr val="151515"/>
                          </a:solidFill>
                          <a:latin typeface="Calibri"/>
                          <a:cs typeface="Calibri"/>
                        </a:rPr>
                        <a:t>ödeme</a:t>
                      </a:r>
                      <a:r>
                        <a:rPr sz="1450" spc="45" dirty="0">
                          <a:solidFill>
                            <a:srgbClr val="151515"/>
                          </a:solidFill>
                          <a:latin typeface="Calibri"/>
                          <a:cs typeface="Calibri"/>
                        </a:rPr>
                        <a:t> </a:t>
                      </a:r>
                      <a:r>
                        <a:rPr sz="1450" spc="185" dirty="0">
                          <a:solidFill>
                            <a:srgbClr val="151515"/>
                          </a:solidFill>
                          <a:latin typeface="Calibri"/>
                          <a:cs typeface="Calibri"/>
                        </a:rPr>
                        <a:t>yöntemi</a:t>
                      </a:r>
                      <a:r>
                        <a:rPr sz="1450" spc="40" dirty="0">
                          <a:solidFill>
                            <a:srgbClr val="151515"/>
                          </a:solidFill>
                          <a:latin typeface="Calibri"/>
                          <a:cs typeface="Calibri"/>
                        </a:rPr>
                        <a:t> </a:t>
                      </a:r>
                      <a:r>
                        <a:rPr sz="1450" spc="145" dirty="0">
                          <a:solidFill>
                            <a:srgbClr val="151515"/>
                          </a:solidFill>
                          <a:latin typeface="Calibri"/>
                          <a:cs typeface="Calibri"/>
                        </a:rPr>
                        <a:t>(Elektronik</a:t>
                      </a:r>
                      <a:r>
                        <a:rPr sz="1450" spc="40" dirty="0">
                          <a:solidFill>
                            <a:srgbClr val="151515"/>
                          </a:solidFill>
                          <a:latin typeface="Calibri"/>
                          <a:cs typeface="Calibri"/>
                        </a:rPr>
                        <a:t> </a:t>
                      </a:r>
                      <a:r>
                        <a:rPr sz="1450" spc="160" dirty="0">
                          <a:solidFill>
                            <a:srgbClr val="151515"/>
                          </a:solidFill>
                          <a:latin typeface="Calibri"/>
                          <a:cs typeface="Calibri"/>
                        </a:rPr>
                        <a:t>çek,</a:t>
                      </a:r>
                      <a:r>
                        <a:rPr sz="1450" spc="45" dirty="0">
                          <a:solidFill>
                            <a:srgbClr val="151515"/>
                          </a:solidFill>
                          <a:latin typeface="Calibri"/>
                          <a:cs typeface="Calibri"/>
                        </a:rPr>
                        <a:t> </a:t>
                      </a:r>
                      <a:r>
                        <a:rPr sz="1450" spc="185" dirty="0">
                          <a:solidFill>
                            <a:srgbClr val="151515"/>
                          </a:solidFill>
                          <a:latin typeface="Calibri"/>
                          <a:cs typeface="Calibri"/>
                        </a:rPr>
                        <a:t>Posta</a:t>
                      </a:r>
                      <a:r>
                        <a:rPr sz="1450" spc="40" dirty="0">
                          <a:solidFill>
                            <a:srgbClr val="151515"/>
                          </a:solidFill>
                          <a:latin typeface="Calibri"/>
                          <a:cs typeface="Calibri"/>
                        </a:rPr>
                        <a:t> </a:t>
                      </a:r>
                      <a:r>
                        <a:rPr sz="1450" spc="140" dirty="0">
                          <a:solidFill>
                            <a:srgbClr val="151515"/>
                          </a:solidFill>
                          <a:latin typeface="Calibri"/>
                          <a:cs typeface="Calibri"/>
                        </a:rPr>
                        <a:t>çeki,</a:t>
                      </a:r>
                      <a:r>
                        <a:rPr sz="1450" spc="40" dirty="0">
                          <a:solidFill>
                            <a:srgbClr val="151515"/>
                          </a:solidFill>
                          <a:latin typeface="Calibri"/>
                          <a:cs typeface="Calibri"/>
                        </a:rPr>
                        <a:t> </a:t>
                      </a:r>
                      <a:r>
                        <a:rPr sz="1450" spc="195" dirty="0">
                          <a:solidFill>
                            <a:srgbClr val="151515"/>
                          </a:solidFill>
                          <a:latin typeface="Calibri"/>
                          <a:cs typeface="Calibri"/>
                        </a:rPr>
                        <a:t>Banka</a:t>
                      </a:r>
                      <a:r>
                        <a:rPr sz="1450" spc="35" dirty="0">
                          <a:solidFill>
                            <a:srgbClr val="151515"/>
                          </a:solidFill>
                          <a:latin typeface="Calibri"/>
                          <a:cs typeface="Calibri"/>
                        </a:rPr>
                        <a:t> </a:t>
                      </a:r>
                      <a:r>
                        <a:rPr sz="1450" spc="160" dirty="0">
                          <a:solidFill>
                            <a:srgbClr val="151515"/>
                          </a:solidFill>
                          <a:latin typeface="Calibri"/>
                          <a:cs typeface="Calibri"/>
                        </a:rPr>
                        <a:t>havalesi</a:t>
                      </a:r>
                      <a:r>
                        <a:rPr sz="1450" spc="45" dirty="0">
                          <a:solidFill>
                            <a:srgbClr val="151515"/>
                          </a:solidFill>
                          <a:latin typeface="Calibri"/>
                          <a:cs typeface="Calibri"/>
                        </a:rPr>
                        <a:t> </a:t>
                      </a:r>
                      <a:r>
                        <a:rPr sz="1450" spc="180" dirty="0">
                          <a:solidFill>
                            <a:srgbClr val="151515"/>
                          </a:solidFill>
                          <a:latin typeface="Calibri"/>
                          <a:cs typeface="Calibri"/>
                        </a:rPr>
                        <a:t>(otomatik),</a:t>
                      </a:r>
                      <a:r>
                        <a:rPr sz="1450" spc="40" dirty="0">
                          <a:solidFill>
                            <a:srgbClr val="151515"/>
                          </a:solidFill>
                          <a:latin typeface="Calibri"/>
                          <a:cs typeface="Calibri"/>
                        </a:rPr>
                        <a:t> </a:t>
                      </a:r>
                      <a:r>
                        <a:rPr sz="1450" spc="145" dirty="0">
                          <a:solidFill>
                            <a:srgbClr val="151515"/>
                          </a:solidFill>
                          <a:latin typeface="Calibri"/>
                          <a:cs typeface="Calibri"/>
                        </a:rPr>
                        <a:t>Kredi</a:t>
                      </a:r>
                      <a:r>
                        <a:rPr sz="1450" spc="40" dirty="0">
                          <a:solidFill>
                            <a:srgbClr val="151515"/>
                          </a:solidFill>
                          <a:latin typeface="Calibri"/>
                          <a:cs typeface="Calibri"/>
                        </a:rPr>
                        <a:t> </a:t>
                      </a:r>
                      <a:r>
                        <a:rPr sz="1450" spc="165" dirty="0">
                          <a:solidFill>
                            <a:srgbClr val="151515"/>
                          </a:solidFill>
                          <a:latin typeface="Calibri"/>
                          <a:cs typeface="Calibri"/>
                        </a:rPr>
                        <a:t>kartı</a:t>
                      </a:r>
                      <a:r>
                        <a:rPr sz="1450" spc="40" dirty="0">
                          <a:solidFill>
                            <a:srgbClr val="151515"/>
                          </a:solidFill>
                          <a:latin typeface="Calibri"/>
                          <a:cs typeface="Calibri"/>
                        </a:rPr>
                        <a:t> </a:t>
                      </a:r>
                      <a:r>
                        <a:rPr sz="1450" spc="190" dirty="0">
                          <a:solidFill>
                            <a:srgbClr val="151515"/>
                          </a:solidFill>
                          <a:latin typeface="Calibri"/>
                          <a:cs typeface="Calibri"/>
                        </a:rPr>
                        <a:t>(otomatik))</a:t>
                      </a:r>
                      <a:endParaRPr sz="1450">
                        <a:latin typeface="Calibri"/>
                        <a:cs typeface="Calibri"/>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7"/>
                  </a:ext>
                </a:extLst>
              </a:tr>
              <a:tr h="316230">
                <a:tc>
                  <a:txBody>
                    <a:bodyPr/>
                    <a:lstStyle/>
                    <a:p>
                      <a:pPr marL="74930">
                        <a:lnSpc>
                          <a:spcPct val="100000"/>
                        </a:lnSpc>
                        <a:spcBef>
                          <a:spcPts val="235"/>
                        </a:spcBef>
                      </a:pPr>
                      <a:r>
                        <a:rPr sz="1300" b="1" spc="30" dirty="0">
                          <a:solidFill>
                            <a:srgbClr val="151515"/>
                          </a:solidFill>
                          <a:latin typeface="Lucida Sans"/>
                          <a:cs typeface="Lucida Sans"/>
                        </a:rPr>
                        <a:t>MonthlyCharges</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4"/>
                        </a:spcBef>
                      </a:pPr>
                      <a:r>
                        <a:rPr sz="1450" spc="140" dirty="0">
                          <a:solidFill>
                            <a:srgbClr val="151515"/>
                          </a:solidFill>
                          <a:latin typeface="Calibri"/>
                          <a:cs typeface="Calibri"/>
                        </a:rPr>
                        <a:t>Müşteriden</a:t>
                      </a:r>
                      <a:r>
                        <a:rPr sz="1450" spc="25" dirty="0">
                          <a:solidFill>
                            <a:srgbClr val="151515"/>
                          </a:solidFill>
                          <a:latin typeface="Calibri"/>
                          <a:cs typeface="Calibri"/>
                        </a:rPr>
                        <a:t> </a:t>
                      </a:r>
                      <a:r>
                        <a:rPr sz="1450" spc="170" dirty="0">
                          <a:solidFill>
                            <a:srgbClr val="151515"/>
                          </a:solidFill>
                          <a:latin typeface="Calibri"/>
                          <a:cs typeface="Calibri"/>
                        </a:rPr>
                        <a:t>aylık</a:t>
                      </a:r>
                      <a:r>
                        <a:rPr sz="1450" spc="30" dirty="0">
                          <a:solidFill>
                            <a:srgbClr val="151515"/>
                          </a:solidFill>
                          <a:latin typeface="Calibri"/>
                          <a:cs typeface="Calibri"/>
                        </a:rPr>
                        <a:t> </a:t>
                      </a:r>
                      <a:r>
                        <a:rPr sz="1450" spc="170" dirty="0">
                          <a:solidFill>
                            <a:srgbClr val="151515"/>
                          </a:solidFill>
                          <a:latin typeface="Calibri"/>
                          <a:cs typeface="Calibri"/>
                        </a:rPr>
                        <a:t>olarak</a:t>
                      </a:r>
                      <a:r>
                        <a:rPr sz="1450" spc="30" dirty="0">
                          <a:solidFill>
                            <a:srgbClr val="151515"/>
                          </a:solidFill>
                          <a:latin typeface="Calibri"/>
                          <a:cs typeface="Calibri"/>
                        </a:rPr>
                        <a:t> </a:t>
                      </a:r>
                      <a:r>
                        <a:rPr sz="1450" spc="150" dirty="0">
                          <a:solidFill>
                            <a:srgbClr val="151515"/>
                          </a:solidFill>
                          <a:latin typeface="Calibri"/>
                          <a:cs typeface="Calibri"/>
                        </a:rPr>
                        <a:t>tahsil</a:t>
                      </a:r>
                      <a:r>
                        <a:rPr sz="1450" spc="30" dirty="0">
                          <a:solidFill>
                            <a:srgbClr val="151515"/>
                          </a:solidFill>
                          <a:latin typeface="Calibri"/>
                          <a:cs typeface="Calibri"/>
                        </a:rPr>
                        <a:t> </a:t>
                      </a:r>
                      <a:r>
                        <a:rPr sz="1450" spc="135" dirty="0">
                          <a:solidFill>
                            <a:srgbClr val="151515"/>
                          </a:solidFill>
                          <a:latin typeface="Calibri"/>
                          <a:cs typeface="Calibri"/>
                        </a:rPr>
                        <a:t>edilen</a:t>
                      </a:r>
                      <a:r>
                        <a:rPr sz="1450" spc="25" dirty="0">
                          <a:solidFill>
                            <a:srgbClr val="151515"/>
                          </a:solidFill>
                          <a:latin typeface="Calibri"/>
                          <a:cs typeface="Calibri"/>
                        </a:rPr>
                        <a:t> </a:t>
                      </a:r>
                      <a:r>
                        <a:rPr sz="1450" spc="200" dirty="0">
                          <a:solidFill>
                            <a:srgbClr val="151515"/>
                          </a:solidFill>
                          <a:latin typeface="Calibri"/>
                          <a:cs typeface="Calibri"/>
                        </a:rPr>
                        <a:t>tutar</a:t>
                      </a:r>
                      <a:endParaRPr sz="1450">
                        <a:latin typeface="Calibri"/>
                        <a:cs typeface="Calibri"/>
                      </a:endParaRPr>
                    </a:p>
                  </a:txBody>
                  <a:tcPr marL="0" marR="0" marT="31114"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8"/>
                  </a:ext>
                </a:extLst>
              </a:tr>
              <a:tr h="316230">
                <a:tc>
                  <a:txBody>
                    <a:bodyPr/>
                    <a:lstStyle/>
                    <a:p>
                      <a:pPr marL="74930">
                        <a:lnSpc>
                          <a:spcPct val="100000"/>
                        </a:lnSpc>
                        <a:spcBef>
                          <a:spcPts val="235"/>
                        </a:spcBef>
                      </a:pPr>
                      <a:r>
                        <a:rPr sz="1300" b="1" spc="25" dirty="0">
                          <a:solidFill>
                            <a:srgbClr val="151515"/>
                          </a:solidFill>
                          <a:latin typeface="Lucida Sans"/>
                          <a:cs typeface="Lucida Sans"/>
                        </a:rPr>
                        <a:t>TotalCharges</a:t>
                      </a:r>
                      <a:endParaRPr sz="1300">
                        <a:latin typeface="Lucida Sans"/>
                        <a:cs typeface="Lucida Sans"/>
                      </a:endParaRPr>
                    </a:p>
                  </a:txBody>
                  <a:tcPr marL="0" marR="0" marT="2984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45"/>
                        </a:spcBef>
                      </a:pPr>
                      <a:r>
                        <a:rPr sz="1450" spc="140" dirty="0">
                          <a:solidFill>
                            <a:srgbClr val="151515"/>
                          </a:solidFill>
                          <a:latin typeface="Calibri"/>
                          <a:cs typeface="Calibri"/>
                        </a:rPr>
                        <a:t>Müşteriden</a:t>
                      </a:r>
                      <a:r>
                        <a:rPr sz="1450" spc="20" dirty="0">
                          <a:solidFill>
                            <a:srgbClr val="151515"/>
                          </a:solidFill>
                          <a:latin typeface="Calibri"/>
                          <a:cs typeface="Calibri"/>
                        </a:rPr>
                        <a:t> </a:t>
                      </a:r>
                      <a:r>
                        <a:rPr sz="1450" spc="150" dirty="0">
                          <a:solidFill>
                            <a:srgbClr val="151515"/>
                          </a:solidFill>
                          <a:latin typeface="Calibri"/>
                          <a:cs typeface="Calibri"/>
                        </a:rPr>
                        <a:t>tahsil</a:t>
                      </a:r>
                      <a:r>
                        <a:rPr sz="1450" spc="25" dirty="0">
                          <a:solidFill>
                            <a:srgbClr val="151515"/>
                          </a:solidFill>
                          <a:latin typeface="Calibri"/>
                          <a:cs typeface="Calibri"/>
                        </a:rPr>
                        <a:t> </a:t>
                      </a:r>
                      <a:r>
                        <a:rPr sz="1450" spc="135" dirty="0">
                          <a:solidFill>
                            <a:srgbClr val="151515"/>
                          </a:solidFill>
                          <a:latin typeface="Calibri"/>
                          <a:cs typeface="Calibri"/>
                        </a:rPr>
                        <a:t>edilen</a:t>
                      </a:r>
                      <a:r>
                        <a:rPr sz="1450" spc="20" dirty="0">
                          <a:solidFill>
                            <a:srgbClr val="151515"/>
                          </a:solidFill>
                          <a:latin typeface="Calibri"/>
                          <a:cs typeface="Calibri"/>
                        </a:rPr>
                        <a:t> </a:t>
                      </a:r>
                      <a:r>
                        <a:rPr sz="1450" spc="195" dirty="0">
                          <a:solidFill>
                            <a:srgbClr val="151515"/>
                          </a:solidFill>
                          <a:latin typeface="Calibri"/>
                          <a:cs typeface="Calibri"/>
                        </a:rPr>
                        <a:t>toplam</a:t>
                      </a:r>
                      <a:r>
                        <a:rPr sz="1450" spc="25" dirty="0">
                          <a:solidFill>
                            <a:srgbClr val="151515"/>
                          </a:solidFill>
                          <a:latin typeface="Calibri"/>
                          <a:cs typeface="Calibri"/>
                        </a:rPr>
                        <a:t> </a:t>
                      </a:r>
                      <a:r>
                        <a:rPr sz="1450" spc="200" dirty="0">
                          <a:solidFill>
                            <a:srgbClr val="151515"/>
                          </a:solidFill>
                          <a:latin typeface="Calibri"/>
                          <a:cs typeface="Calibri"/>
                        </a:rPr>
                        <a:t>tutar</a:t>
                      </a:r>
                      <a:endParaRPr sz="1450">
                        <a:latin typeface="Calibri"/>
                        <a:cs typeface="Calibri"/>
                      </a:endParaRPr>
                    </a:p>
                  </a:txBody>
                  <a:tcPr marL="0" marR="0" marT="31115"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19"/>
                  </a:ext>
                </a:extLst>
              </a:tr>
              <a:tr h="316230">
                <a:tc>
                  <a:txBody>
                    <a:bodyPr/>
                    <a:lstStyle/>
                    <a:p>
                      <a:pPr marL="74930">
                        <a:lnSpc>
                          <a:spcPct val="100000"/>
                        </a:lnSpc>
                        <a:spcBef>
                          <a:spcPts val="240"/>
                        </a:spcBef>
                      </a:pPr>
                      <a:r>
                        <a:rPr sz="1300" b="1" dirty="0">
                          <a:solidFill>
                            <a:srgbClr val="151515"/>
                          </a:solidFill>
                          <a:latin typeface="Lucida Sans"/>
                          <a:cs typeface="Lucida Sans"/>
                        </a:rPr>
                        <a:t>Churn</a:t>
                      </a:r>
                      <a:endParaRPr sz="1300">
                        <a:latin typeface="Lucida Sans"/>
                        <a:cs typeface="Lucida Sans"/>
                      </a:endParaRPr>
                    </a:p>
                  </a:txBody>
                  <a:tcPr marL="0" marR="0" marT="3048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tc>
                  <a:txBody>
                    <a:bodyPr/>
                    <a:lstStyle/>
                    <a:p>
                      <a:pPr marL="74930">
                        <a:lnSpc>
                          <a:spcPct val="100000"/>
                        </a:lnSpc>
                        <a:spcBef>
                          <a:spcPts val="250"/>
                        </a:spcBef>
                      </a:pPr>
                      <a:r>
                        <a:rPr sz="1450" spc="120" dirty="0">
                          <a:solidFill>
                            <a:srgbClr val="151515"/>
                          </a:solidFill>
                          <a:latin typeface="Calibri"/>
                          <a:cs typeface="Calibri"/>
                        </a:rPr>
                        <a:t>Müşterinin</a:t>
                      </a:r>
                      <a:r>
                        <a:rPr sz="1450" spc="35" dirty="0">
                          <a:solidFill>
                            <a:srgbClr val="151515"/>
                          </a:solidFill>
                          <a:latin typeface="Calibri"/>
                          <a:cs typeface="Calibri"/>
                        </a:rPr>
                        <a:t> </a:t>
                      </a:r>
                      <a:r>
                        <a:rPr sz="1450" spc="140" dirty="0">
                          <a:solidFill>
                            <a:srgbClr val="151515"/>
                          </a:solidFill>
                          <a:latin typeface="Calibri"/>
                          <a:cs typeface="Calibri"/>
                        </a:rPr>
                        <a:t>kullanıp</a:t>
                      </a:r>
                      <a:r>
                        <a:rPr sz="1450" spc="40" dirty="0">
                          <a:solidFill>
                            <a:srgbClr val="151515"/>
                          </a:solidFill>
                          <a:latin typeface="Calibri"/>
                          <a:cs typeface="Calibri"/>
                        </a:rPr>
                        <a:t> </a:t>
                      </a:r>
                      <a:r>
                        <a:rPr sz="1450" spc="165" dirty="0">
                          <a:solidFill>
                            <a:srgbClr val="151515"/>
                          </a:solidFill>
                          <a:latin typeface="Calibri"/>
                          <a:cs typeface="Calibri"/>
                        </a:rPr>
                        <a:t>kullanmadığı</a:t>
                      </a:r>
                      <a:r>
                        <a:rPr sz="1450" spc="40" dirty="0">
                          <a:solidFill>
                            <a:srgbClr val="151515"/>
                          </a:solidFill>
                          <a:latin typeface="Calibri"/>
                          <a:cs typeface="Calibri"/>
                        </a:rPr>
                        <a:t> </a:t>
                      </a:r>
                      <a:r>
                        <a:rPr sz="1450" spc="180" dirty="0">
                          <a:solidFill>
                            <a:srgbClr val="151515"/>
                          </a:solidFill>
                          <a:latin typeface="Calibri"/>
                          <a:cs typeface="Calibri"/>
                        </a:rPr>
                        <a:t>(Evet</a:t>
                      </a:r>
                      <a:r>
                        <a:rPr sz="1450" spc="40" dirty="0">
                          <a:solidFill>
                            <a:srgbClr val="151515"/>
                          </a:solidFill>
                          <a:latin typeface="Calibri"/>
                          <a:cs typeface="Calibri"/>
                        </a:rPr>
                        <a:t> </a:t>
                      </a:r>
                      <a:r>
                        <a:rPr sz="1450" spc="225" dirty="0">
                          <a:solidFill>
                            <a:srgbClr val="151515"/>
                          </a:solidFill>
                          <a:latin typeface="Calibri"/>
                          <a:cs typeface="Calibri"/>
                        </a:rPr>
                        <a:t>veya</a:t>
                      </a:r>
                      <a:r>
                        <a:rPr sz="1450" spc="30" dirty="0">
                          <a:solidFill>
                            <a:srgbClr val="151515"/>
                          </a:solidFill>
                          <a:latin typeface="Calibri"/>
                          <a:cs typeface="Calibri"/>
                        </a:rPr>
                        <a:t> </a:t>
                      </a:r>
                      <a:r>
                        <a:rPr sz="1450" spc="175" dirty="0">
                          <a:solidFill>
                            <a:srgbClr val="151515"/>
                          </a:solidFill>
                          <a:latin typeface="Calibri"/>
                          <a:cs typeface="Calibri"/>
                        </a:rPr>
                        <a:t>Hayır)</a:t>
                      </a:r>
                      <a:endParaRPr sz="1450">
                        <a:latin typeface="Calibri"/>
                        <a:cs typeface="Calibri"/>
                      </a:endParaRPr>
                    </a:p>
                  </a:txBody>
                  <a:tcPr marL="0" marR="0" marT="31750" marB="0">
                    <a:lnL w="12700">
                      <a:solidFill>
                        <a:srgbClr val="5E5E5E"/>
                      </a:solidFill>
                      <a:prstDash val="solid"/>
                    </a:lnL>
                    <a:lnR w="12700">
                      <a:solidFill>
                        <a:srgbClr val="5E5E5E"/>
                      </a:solidFill>
                      <a:prstDash val="solid"/>
                    </a:lnR>
                    <a:lnT w="12700">
                      <a:solidFill>
                        <a:srgbClr val="5E5E5E"/>
                      </a:solidFill>
                      <a:prstDash val="solid"/>
                    </a:lnT>
                    <a:lnB w="12700">
                      <a:solidFill>
                        <a:srgbClr val="5E5E5E"/>
                      </a:solidFill>
                      <a:prstDash val="solid"/>
                    </a:lnB>
                  </a:tcPr>
                </a:tc>
                <a:extLst>
                  <a:ext uri="{0D108BD9-81ED-4DB2-BD59-A6C34878D82A}">
                    <a16:rowId xmlns:a16="http://schemas.microsoft.com/office/drawing/2014/main" val="10020"/>
                  </a:ext>
                </a:extLst>
              </a:tr>
            </a:tbl>
          </a:graphicData>
        </a:graphic>
      </p:graphicFrame>
      <p:sp>
        <p:nvSpPr>
          <p:cNvPr id="9" name="object 9"/>
          <p:cNvSpPr txBox="1">
            <a:spLocks noGrp="1"/>
          </p:cNvSpPr>
          <p:nvPr>
            <p:ph type="title"/>
          </p:nvPr>
        </p:nvSpPr>
        <p:spPr>
          <a:xfrm>
            <a:off x="894400" y="329069"/>
            <a:ext cx="4867275" cy="704215"/>
          </a:xfrm>
          <a:prstGeom prst="rect">
            <a:avLst/>
          </a:prstGeom>
        </p:spPr>
        <p:txBody>
          <a:bodyPr vert="horz" wrap="square" lIns="0" tIns="12700" rIns="0" bIns="0" rtlCol="0">
            <a:spAutoFit/>
          </a:bodyPr>
          <a:lstStyle/>
          <a:p>
            <a:pPr marL="12700">
              <a:lnSpc>
                <a:spcPct val="100000"/>
              </a:lnSpc>
              <a:spcBef>
                <a:spcPts val="100"/>
              </a:spcBef>
            </a:pPr>
            <a:r>
              <a:rPr sz="4450" spc="370" dirty="0">
                <a:solidFill>
                  <a:srgbClr val="151515"/>
                </a:solidFill>
              </a:rPr>
              <a:t>Veri</a:t>
            </a:r>
            <a:r>
              <a:rPr sz="4450" spc="60" dirty="0">
                <a:solidFill>
                  <a:srgbClr val="151515"/>
                </a:solidFill>
              </a:rPr>
              <a:t> </a:t>
            </a:r>
            <a:r>
              <a:rPr sz="4450" spc="420" dirty="0">
                <a:solidFill>
                  <a:srgbClr val="151515"/>
                </a:solidFill>
              </a:rPr>
              <a:t>Seti</a:t>
            </a:r>
            <a:r>
              <a:rPr sz="4450" spc="60" dirty="0">
                <a:solidFill>
                  <a:srgbClr val="151515"/>
                </a:solidFill>
              </a:rPr>
              <a:t> </a:t>
            </a:r>
            <a:r>
              <a:rPr sz="4450" spc="459" dirty="0">
                <a:solidFill>
                  <a:srgbClr val="151515"/>
                </a:solidFill>
              </a:rPr>
              <a:t>Hikayesi</a:t>
            </a:r>
            <a:endParaRPr sz="4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etin Yer Tutucusu 2">
            <a:extLst>
              <a:ext uri="{FF2B5EF4-FFF2-40B4-BE49-F238E27FC236}">
                <a16:creationId xmlns:a16="http://schemas.microsoft.com/office/drawing/2014/main" id="{4CE26101-3687-A140-CF31-82631268026A}"/>
              </a:ext>
            </a:extLst>
          </p:cNvPr>
          <p:cNvSpPr>
            <a:spLocks noGrp="1"/>
          </p:cNvSpPr>
          <p:nvPr>
            <p:ph type="body" idx="1"/>
          </p:nvPr>
        </p:nvSpPr>
        <p:spPr>
          <a:xfrm>
            <a:off x="859980" y="1768475"/>
            <a:ext cx="18384520" cy="6340197"/>
          </a:xfrm>
        </p:spPr>
        <p:txBody>
          <a:bodyPr/>
          <a:lstStyle/>
          <a:p>
            <a:pPr algn="l">
              <a:lnSpc>
                <a:spcPct val="150000"/>
              </a:lnSpc>
            </a:pPr>
            <a:r>
              <a:rPr lang="tr-TR" sz="3200" i="0" dirty="0">
                <a:solidFill>
                  <a:srgbClr val="292929"/>
                </a:solidFill>
                <a:effectLst/>
              </a:rPr>
              <a:t>Proje adımları aşağıdaki bölümlerden oluşmaktadır:</a:t>
            </a:r>
          </a:p>
          <a:p>
            <a:pPr algn="l">
              <a:lnSpc>
                <a:spcPct val="150000"/>
              </a:lnSpc>
              <a:buFont typeface="+mj-lt"/>
              <a:buAutoNum type="arabicPeriod"/>
            </a:pPr>
            <a:r>
              <a:rPr lang="tr-TR" sz="3200" i="0" dirty="0">
                <a:solidFill>
                  <a:srgbClr val="292929"/>
                </a:solidFill>
                <a:effectLst/>
              </a:rPr>
              <a:t> Veri Okuma</a:t>
            </a:r>
          </a:p>
          <a:p>
            <a:pPr algn="l">
              <a:lnSpc>
                <a:spcPct val="150000"/>
              </a:lnSpc>
              <a:buFont typeface="+mj-lt"/>
              <a:buAutoNum type="arabicPeriod"/>
            </a:pPr>
            <a:r>
              <a:rPr lang="tr-TR" sz="3200" i="0" dirty="0">
                <a:solidFill>
                  <a:srgbClr val="292929"/>
                </a:solidFill>
                <a:effectLst/>
              </a:rPr>
              <a:t> Keşifsel Veri Analizi ve Veri Temizleme</a:t>
            </a:r>
          </a:p>
          <a:p>
            <a:pPr algn="l">
              <a:lnSpc>
                <a:spcPct val="150000"/>
              </a:lnSpc>
              <a:buFont typeface="+mj-lt"/>
              <a:buAutoNum type="arabicPeriod"/>
            </a:pPr>
            <a:r>
              <a:rPr lang="tr-TR" sz="3200" i="0" dirty="0">
                <a:solidFill>
                  <a:srgbClr val="292929"/>
                </a:solidFill>
                <a:effectLst/>
              </a:rPr>
              <a:t> Veri Görüntüleme</a:t>
            </a:r>
          </a:p>
          <a:p>
            <a:pPr algn="l">
              <a:lnSpc>
                <a:spcPct val="150000"/>
              </a:lnSpc>
              <a:buFont typeface="+mj-lt"/>
              <a:buAutoNum type="arabicPeriod"/>
            </a:pPr>
            <a:r>
              <a:rPr lang="tr-TR" sz="3200" i="0" dirty="0">
                <a:solidFill>
                  <a:srgbClr val="292929"/>
                </a:solidFill>
                <a:effectLst/>
              </a:rPr>
              <a:t> Özellik Mühendisliği</a:t>
            </a:r>
          </a:p>
          <a:p>
            <a:pPr algn="l">
              <a:lnSpc>
                <a:spcPct val="150000"/>
              </a:lnSpc>
              <a:buFont typeface="+mj-lt"/>
              <a:buAutoNum type="arabicPeriod"/>
            </a:pPr>
            <a:r>
              <a:rPr lang="tr-TR" sz="3200" i="0" dirty="0">
                <a:solidFill>
                  <a:srgbClr val="292929"/>
                </a:solidFill>
                <a:effectLst/>
              </a:rPr>
              <a:t> Verileri </a:t>
            </a:r>
            <a:r>
              <a:rPr lang="tr-TR" sz="3200" dirty="0">
                <a:solidFill>
                  <a:srgbClr val="292929"/>
                </a:solidFill>
              </a:rPr>
              <a:t>E</a:t>
            </a:r>
            <a:r>
              <a:rPr lang="tr-TR" sz="3200" i="0" dirty="0">
                <a:solidFill>
                  <a:srgbClr val="292929"/>
                </a:solidFill>
                <a:effectLst/>
              </a:rPr>
              <a:t>ğitim ve Test </a:t>
            </a:r>
            <a:r>
              <a:rPr lang="tr-TR" sz="3200" dirty="0">
                <a:solidFill>
                  <a:srgbClr val="292929"/>
                </a:solidFill>
              </a:rPr>
              <a:t>S</a:t>
            </a:r>
            <a:r>
              <a:rPr lang="tr-TR" sz="3200" i="0" dirty="0">
                <a:solidFill>
                  <a:srgbClr val="292929"/>
                </a:solidFill>
                <a:effectLst/>
              </a:rPr>
              <a:t>etlerinde </a:t>
            </a:r>
            <a:r>
              <a:rPr lang="tr-TR" sz="3200" dirty="0">
                <a:solidFill>
                  <a:srgbClr val="292929"/>
                </a:solidFill>
              </a:rPr>
              <a:t>B</a:t>
            </a:r>
            <a:r>
              <a:rPr lang="tr-TR" sz="3200" i="0" dirty="0">
                <a:solidFill>
                  <a:srgbClr val="292929"/>
                </a:solidFill>
                <a:effectLst/>
              </a:rPr>
              <a:t>ölme</a:t>
            </a:r>
          </a:p>
          <a:p>
            <a:pPr algn="l">
              <a:lnSpc>
                <a:spcPct val="150000"/>
              </a:lnSpc>
              <a:buFont typeface="+mj-lt"/>
              <a:buAutoNum type="arabicPeriod"/>
            </a:pPr>
            <a:r>
              <a:rPr lang="tr-TR" sz="3200" i="0" dirty="0">
                <a:solidFill>
                  <a:srgbClr val="292929"/>
                </a:solidFill>
                <a:effectLst/>
              </a:rPr>
              <a:t> Modelin Performansı</a:t>
            </a:r>
          </a:p>
          <a:p>
            <a:pPr algn="l">
              <a:lnSpc>
                <a:spcPct val="150000"/>
              </a:lnSpc>
              <a:buFont typeface="+mj-lt"/>
              <a:buAutoNum type="arabicPeriod"/>
            </a:pPr>
            <a:r>
              <a:rPr lang="tr-TR" sz="3200" i="0" dirty="0">
                <a:solidFill>
                  <a:srgbClr val="292929"/>
                </a:solidFill>
                <a:effectLst/>
              </a:rPr>
              <a:t> Sonuç çıkarma - Özet</a:t>
            </a:r>
          </a:p>
          <a:p>
            <a:endParaRPr lang="tr-TR" sz="2800" dirty="0"/>
          </a:p>
        </p:txBody>
      </p:sp>
      <p:sp>
        <p:nvSpPr>
          <p:cNvPr id="4" name="Metin kutusu 3">
            <a:extLst>
              <a:ext uri="{FF2B5EF4-FFF2-40B4-BE49-F238E27FC236}">
                <a16:creationId xmlns:a16="http://schemas.microsoft.com/office/drawing/2014/main" id="{6BF5B0C0-94A3-A3FD-5FDC-D6223FD91EBD}"/>
              </a:ext>
            </a:extLst>
          </p:cNvPr>
          <p:cNvSpPr txBox="1"/>
          <p:nvPr/>
        </p:nvSpPr>
        <p:spPr>
          <a:xfrm>
            <a:off x="859980" y="701675"/>
            <a:ext cx="8658670" cy="523220"/>
          </a:xfrm>
          <a:prstGeom prst="rect">
            <a:avLst/>
          </a:prstGeom>
          <a:noFill/>
        </p:spPr>
        <p:txBody>
          <a:bodyPr wrap="square" rtlCol="0">
            <a:spAutoFit/>
          </a:bodyPr>
          <a:lstStyle/>
          <a:p>
            <a:r>
              <a:rPr lang="tr-TR" sz="2800" dirty="0"/>
              <a:t>2. METODOLOJİ</a:t>
            </a:r>
          </a:p>
        </p:txBody>
      </p:sp>
    </p:spTree>
    <p:extLst>
      <p:ext uri="{BB962C8B-B14F-4D97-AF65-F5344CB8AC3E}">
        <p14:creationId xmlns:p14="http://schemas.microsoft.com/office/powerpoint/2010/main" val="3908330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1007485" y="540162"/>
            <a:ext cx="5296535" cy="478155"/>
          </a:xfrm>
          <a:prstGeom prst="rect">
            <a:avLst/>
          </a:prstGeom>
        </p:spPr>
        <p:txBody>
          <a:bodyPr vert="horz" wrap="square" lIns="0" tIns="14604" rIns="0" bIns="0" rtlCol="0">
            <a:spAutoFit/>
          </a:bodyPr>
          <a:lstStyle/>
          <a:p>
            <a:pPr marL="12700">
              <a:lnSpc>
                <a:spcPct val="100000"/>
              </a:lnSpc>
              <a:spcBef>
                <a:spcPts val="114"/>
              </a:spcBef>
            </a:pPr>
            <a:r>
              <a:rPr sz="2900" spc="215" dirty="0">
                <a:latin typeface="Arial Unicode MS"/>
                <a:cs typeface="Arial Unicode MS"/>
              </a:rPr>
              <a:t>G</a:t>
            </a:r>
            <a:r>
              <a:rPr sz="2900" spc="165" dirty="0">
                <a:latin typeface="Arial Unicode MS"/>
                <a:cs typeface="Arial Unicode MS"/>
              </a:rPr>
              <a:t>ö</a:t>
            </a:r>
            <a:r>
              <a:rPr sz="2900" spc="360" dirty="0">
                <a:latin typeface="Arial Unicode MS"/>
                <a:cs typeface="Arial Unicode MS"/>
              </a:rPr>
              <a:t>r</a:t>
            </a:r>
            <a:r>
              <a:rPr sz="2900" spc="250" dirty="0">
                <a:latin typeface="Arial Unicode MS"/>
                <a:cs typeface="Arial Unicode MS"/>
              </a:rPr>
              <a:t>e</a:t>
            </a:r>
            <a:r>
              <a:rPr sz="2900" spc="330" dirty="0">
                <a:latin typeface="Arial Unicode MS"/>
                <a:cs typeface="Arial Unicode MS"/>
              </a:rPr>
              <a:t>v</a:t>
            </a:r>
            <a:r>
              <a:rPr sz="2900" spc="5" dirty="0">
                <a:latin typeface="Arial Unicode MS"/>
                <a:cs typeface="Arial Unicode MS"/>
              </a:rPr>
              <a:t> </a:t>
            </a:r>
            <a:r>
              <a:rPr sz="2900" spc="-385" dirty="0">
                <a:latin typeface="Arial Unicode MS"/>
                <a:cs typeface="Arial Unicode MS"/>
              </a:rPr>
              <a:t>1</a:t>
            </a:r>
            <a:r>
              <a:rPr sz="2900" spc="5" dirty="0">
                <a:latin typeface="Arial Unicode MS"/>
                <a:cs typeface="Arial Unicode MS"/>
              </a:rPr>
              <a:t> </a:t>
            </a:r>
            <a:r>
              <a:rPr sz="2900" spc="120" dirty="0">
                <a:latin typeface="Arial Unicode MS"/>
                <a:cs typeface="Arial Unicode MS"/>
              </a:rPr>
              <a:t>:</a:t>
            </a:r>
            <a:r>
              <a:rPr sz="2900" spc="5" dirty="0">
                <a:latin typeface="Arial Unicode MS"/>
                <a:cs typeface="Arial Unicode MS"/>
              </a:rPr>
              <a:t> </a:t>
            </a:r>
            <a:r>
              <a:rPr sz="2950" spc="125" dirty="0" err="1">
                <a:latin typeface="Arial Unicode MS"/>
                <a:cs typeface="Arial Unicode MS"/>
              </a:rPr>
              <a:t>K</a:t>
            </a:r>
            <a:r>
              <a:rPr sz="2950" spc="110" dirty="0" err="1">
                <a:latin typeface="Arial Unicode MS"/>
                <a:cs typeface="Arial Unicode MS"/>
              </a:rPr>
              <a:t>e</a:t>
            </a:r>
            <a:r>
              <a:rPr lang="tr-TR" sz="2950" spc="-225" dirty="0">
                <a:latin typeface="Arial Unicode MS"/>
                <a:cs typeface="Arial Unicode MS"/>
              </a:rPr>
              <a:t>ş</a:t>
            </a:r>
            <a:r>
              <a:rPr sz="2950" spc="320" dirty="0" err="1">
                <a:latin typeface="Arial Unicode MS"/>
                <a:cs typeface="Arial Unicode MS"/>
              </a:rPr>
              <a:t>if</a:t>
            </a:r>
            <a:r>
              <a:rPr sz="2950" spc="285" dirty="0" err="1">
                <a:latin typeface="Arial Unicode MS"/>
                <a:cs typeface="Arial Unicode MS"/>
              </a:rPr>
              <a:t>ç</a:t>
            </a:r>
            <a:r>
              <a:rPr sz="2950" spc="125" dirty="0" err="1">
                <a:latin typeface="Arial Unicode MS"/>
                <a:cs typeface="Arial Unicode MS"/>
              </a:rPr>
              <a:t>i</a:t>
            </a:r>
            <a:r>
              <a:rPr sz="2950" spc="-135" dirty="0">
                <a:latin typeface="Arial Unicode MS"/>
                <a:cs typeface="Arial Unicode MS"/>
              </a:rPr>
              <a:t> </a:t>
            </a:r>
            <a:r>
              <a:rPr sz="2950" spc="200" dirty="0">
                <a:latin typeface="Arial Unicode MS"/>
                <a:cs typeface="Arial Unicode MS"/>
              </a:rPr>
              <a:t>V</a:t>
            </a:r>
            <a:r>
              <a:rPr sz="2950" spc="165" dirty="0">
                <a:latin typeface="Arial Unicode MS"/>
                <a:cs typeface="Arial Unicode MS"/>
              </a:rPr>
              <a:t>e</a:t>
            </a:r>
            <a:r>
              <a:rPr sz="2950" spc="290" dirty="0">
                <a:latin typeface="Arial Unicode MS"/>
                <a:cs typeface="Arial Unicode MS"/>
              </a:rPr>
              <a:t>r</a:t>
            </a:r>
            <a:r>
              <a:rPr sz="2950" spc="190" dirty="0">
                <a:latin typeface="Arial Unicode MS"/>
                <a:cs typeface="Arial Unicode MS"/>
              </a:rPr>
              <a:t>i</a:t>
            </a:r>
            <a:r>
              <a:rPr sz="2950" spc="-135" dirty="0">
                <a:latin typeface="Arial Unicode MS"/>
                <a:cs typeface="Arial Unicode MS"/>
              </a:rPr>
              <a:t> </a:t>
            </a:r>
            <a:r>
              <a:rPr sz="2950" spc="325" dirty="0">
                <a:latin typeface="Arial Unicode MS"/>
                <a:cs typeface="Arial Unicode MS"/>
              </a:rPr>
              <a:t>A</a:t>
            </a:r>
            <a:r>
              <a:rPr sz="2950" spc="220" dirty="0">
                <a:latin typeface="Arial Unicode MS"/>
                <a:cs typeface="Arial Unicode MS"/>
              </a:rPr>
              <a:t>n</a:t>
            </a:r>
            <a:r>
              <a:rPr sz="2950" spc="290" dirty="0">
                <a:latin typeface="Arial Unicode MS"/>
                <a:cs typeface="Arial Unicode MS"/>
              </a:rPr>
              <a:t>a</a:t>
            </a:r>
            <a:r>
              <a:rPr sz="2950" spc="110" dirty="0">
                <a:latin typeface="Arial Unicode MS"/>
                <a:cs typeface="Arial Unicode MS"/>
              </a:rPr>
              <a:t>li</a:t>
            </a:r>
            <a:r>
              <a:rPr sz="2950" spc="265" dirty="0">
                <a:latin typeface="Arial Unicode MS"/>
                <a:cs typeface="Arial Unicode MS"/>
              </a:rPr>
              <a:t>z</a:t>
            </a:r>
            <a:r>
              <a:rPr sz="2950" spc="190" dirty="0">
                <a:latin typeface="Arial Unicode MS"/>
                <a:cs typeface="Arial Unicode MS"/>
              </a:rPr>
              <a:t>i</a:t>
            </a:r>
            <a:endParaRPr sz="2950" dirty="0">
              <a:latin typeface="Arial Unicode MS"/>
              <a:cs typeface="Arial Unicode MS"/>
            </a:endParaRPr>
          </a:p>
        </p:txBody>
      </p:sp>
      <p:sp>
        <p:nvSpPr>
          <p:cNvPr id="5" name="object 5"/>
          <p:cNvSpPr txBox="1"/>
          <p:nvPr/>
        </p:nvSpPr>
        <p:spPr>
          <a:xfrm>
            <a:off x="890211" y="2187023"/>
            <a:ext cx="17547590" cy="7235825"/>
          </a:xfrm>
          <a:prstGeom prst="rect">
            <a:avLst/>
          </a:prstGeom>
        </p:spPr>
        <p:txBody>
          <a:bodyPr vert="horz" wrap="square" lIns="0" tIns="13335" rIns="0" bIns="0" rtlCol="0">
            <a:spAutoFit/>
          </a:bodyPr>
          <a:lstStyle/>
          <a:p>
            <a:pPr marL="12700">
              <a:lnSpc>
                <a:spcPct val="100000"/>
              </a:lnSpc>
              <a:spcBef>
                <a:spcPts val="105"/>
              </a:spcBef>
            </a:pPr>
            <a:r>
              <a:rPr sz="2300" b="1" spc="130" dirty="0">
                <a:latin typeface="Century Gothic"/>
                <a:cs typeface="Century Gothic"/>
              </a:rPr>
              <a:t>A</a:t>
            </a:r>
            <a:r>
              <a:rPr sz="2300" b="1" spc="30" dirty="0">
                <a:latin typeface="Century Gothic"/>
                <a:cs typeface="Century Gothic"/>
              </a:rPr>
              <a:t>d</a:t>
            </a:r>
            <a:r>
              <a:rPr sz="2300" b="1" spc="114" dirty="0">
                <a:latin typeface="Century Gothic"/>
                <a:cs typeface="Century Gothic"/>
              </a:rPr>
              <a:t>ım</a:t>
            </a:r>
            <a:r>
              <a:rPr sz="2300" b="1" spc="-130" dirty="0">
                <a:latin typeface="Century Gothic"/>
                <a:cs typeface="Century Gothic"/>
              </a:rPr>
              <a:t> </a:t>
            </a:r>
            <a:r>
              <a:rPr sz="2300" b="1" spc="-305" dirty="0">
                <a:latin typeface="Century Gothic"/>
                <a:cs typeface="Century Gothic"/>
              </a:rPr>
              <a:t>1</a:t>
            </a:r>
            <a:r>
              <a:rPr sz="2300" b="1" spc="125" dirty="0">
                <a:latin typeface="Century Gothic"/>
                <a:cs typeface="Century Gothic"/>
              </a:rPr>
              <a:t>:</a:t>
            </a:r>
            <a:r>
              <a:rPr sz="2300" b="1" spc="-125" dirty="0">
                <a:latin typeface="Century Gothic"/>
                <a:cs typeface="Century Gothic"/>
              </a:rPr>
              <a:t> </a:t>
            </a:r>
            <a:r>
              <a:rPr lang="tr-TR" sz="2300" b="1" spc="-125" dirty="0">
                <a:latin typeface="Century Gothic"/>
                <a:cs typeface="Century Gothic"/>
              </a:rPr>
              <a:t> </a:t>
            </a:r>
            <a:r>
              <a:rPr sz="2300" spc="260" dirty="0" err="1">
                <a:latin typeface="Calibri"/>
                <a:cs typeface="Calibri"/>
              </a:rPr>
              <a:t>Ge</a:t>
            </a:r>
            <a:r>
              <a:rPr sz="2300" spc="240" dirty="0" err="1">
                <a:latin typeface="Calibri"/>
                <a:cs typeface="Calibri"/>
              </a:rPr>
              <a:t>n</a:t>
            </a:r>
            <a:r>
              <a:rPr sz="2300" spc="175" dirty="0" err="1">
                <a:latin typeface="Calibri"/>
                <a:cs typeface="Calibri"/>
              </a:rPr>
              <a:t>el</a:t>
            </a:r>
            <a:r>
              <a:rPr sz="2300" spc="45" dirty="0">
                <a:latin typeface="Calibri"/>
                <a:cs typeface="Calibri"/>
              </a:rPr>
              <a:t> </a:t>
            </a:r>
            <a:r>
              <a:rPr sz="2300" spc="130" dirty="0" err="1">
                <a:latin typeface="Calibri"/>
                <a:cs typeface="Calibri"/>
              </a:rPr>
              <a:t>r</a:t>
            </a:r>
            <a:r>
              <a:rPr sz="2300" spc="220" dirty="0" err="1">
                <a:latin typeface="Calibri"/>
                <a:cs typeface="Calibri"/>
              </a:rPr>
              <a:t>e</a:t>
            </a:r>
            <a:r>
              <a:rPr sz="2300" spc="165" dirty="0" err="1">
                <a:latin typeface="Calibri"/>
                <a:cs typeface="Calibri"/>
              </a:rPr>
              <a:t>s</a:t>
            </a:r>
            <a:r>
              <a:rPr sz="2300" spc="200" dirty="0" err="1">
                <a:latin typeface="Calibri"/>
                <a:cs typeface="Calibri"/>
              </a:rPr>
              <a:t>mi</a:t>
            </a:r>
            <a:r>
              <a:rPr sz="2300" spc="50" dirty="0">
                <a:latin typeface="Calibri"/>
                <a:cs typeface="Calibri"/>
              </a:rPr>
              <a:t> </a:t>
            </a:r>
            <a:r>
              <a:rPr sz="2300" spc="90" dirty="0" err="1">
                <a:latin typeface="Calibri"/>
                <a:cs typeface="Calibri"/>
              </a:rPr>
              <a:t>i</a:t>
            </a:r>
            <a:r>
              <a:rPr sz="2300" spc="204" dirty="0" err="1">
                <a:latin typeface="Calibri"/>
                <a:cs typeface="Calibri"/>
              </a:rPr>
              <a:t>n</a:t>
            </a:r>
            <a:r>
              <a:rPr sz="2300" spc="330" dirty="0" err="1">
                <a:latin typeface="Calibri"/>
                <a:cs typeface="Calibri"/>
              </a:rPr>
              <a:t>c</a:t>
            </a:r>
            <a:r>
              <a:rPr sz="2300" spc="240" dirty="0" err="1">
                <a:latin typeface="Calibri"/>
                <a:cs typeface="Calibri"/>
              </a:rPr>
              <a:t>e</a:t>
            </a:r>
            <a:r>
              <a:rPr sz="2300" spc="105" dirty="0" err="1">
                <a:latin typeface="Calibri"/>
                <a:cs typeface="Calibri"/>
              </a:rPr>
              <a:t>l</a:t>
            </a:r>
            <a:r>
              <a:rPr lang="tr-TR" sz="2300" spc="340" dirty="0">
                <a:latin typeface="Calibri"/>
                <a:cs typeface="Calibri"/>
              </a:rPr>
              <a:t>emek</a:t>
            </a:r>
            <a:endParaRPr sz="2300" dirty="0">
              <a:latin typeface="Calibri"/>
              <a:cs typeface="Calibri"/>
            </a:endParaRPr>
          </a:p>
          <a:p>
            <a:pPr>
              <a:lnSpc>
                <a:spcPct val="100000"/>
              </a:lnSpc>
              <a:spcBef>
                <a:spcPts val="15"/>
              </a:spcBef>
            </a:pPr>
            <a:endParaRPr sz="4550" dirty="0">
              <a:latin typeface="Calibri"/>
              <a:cs typeface="Calibri"/>
            </a:endParaRPr>
          </a:p>
          <a:p>
            <a:pPr marL="12700">
              <a:lnSpc>
                <a:spcPct val="100000"/>
              </a:lnSpc>
              <a:spcBef>
                <a:spcPts val="5"/>
              </a:spcBef>
            </a:pPr>
            <a:r>
              <a:rPr sz="2300" b="1" spc="100" dirty="0">
                <a:latin typeface="Century Gothic"/>
                <a:cs typeface="Century Gothic"/>
              </a:rPr>
              <a:t>Adım</a:t>
            </a:r>
            <a:r>
              <a:rPr sz="2300" b="1" spc="-135" dirty="0">
                <a:latin typeface="Century Gothic"/>
                <a:cs typeface="Century Gothic"/>
              </a:rPr>
              <a:t> </a:t>
            </a:r>
            <a:r>
              <a:rPr sz="2300" b="1" spc="110" dirty="0">
                <a:latin typeface="Century Gothic"/>
                <a:cs typeface="Century Gothic"/>
              </a:rPr>
              <a:t>2:</a:t>
            </a:r>
            <a:r>
              <a:rPr lang="tr-TR" sz="2300" b="1" spc="110" dirty="0">
                <a:latin typeface="Century Gothic"/>
                <a:cs typeface="Century Gothic"/>
              </a:rPr>
              <a:t> </a:t>
            </a:r>
            <a:r>
              <a:rPr sz="2300" b="1" spc="-130" dirty="0">
                <a:latin typeface="Century Gothic"/>
                <a:cs typeface="Century Gothic"/>
              </a:rPr>
              <a:t> </a:t>
            </a:r>
            <a:r>
              <a:rPr sz="2300" spc="220" dirty="0">
                <a:latin typeface="Calibri"/>
                <a:cs typeface="Calibri"/>
              </a:rPr>
              <a:t>Numerik</a:t>
            </a:r>
            <a:r>
              <a:rPr sz="2300" spc="35" dirty="0">
                <a:latin typeface="Calibri"/>
                <a:cs typeface="Calibri"/>
              </a:rPr>
              <a:t> </a:t>
            </a:r>
            <a:r>
              <a:rPr sz="2300" spc="265" dirty="0">
                <a:latin typeface="Calibri"/>
                <a:cs typeface="Calibri"/>
              </a:rPr>
              <a:t>ve</a:t>
            </a:r>
            <a:r>
              <a:rPr sz="2300" spc="45" dirty="0">
                <a:latin typeface="Calibri"/>
                <a:cs typeface="Calibri"/>
              </a:rPr>
              <a:t> </a:t>
            </a:r>
            <a:r>
              <a:rPr sz="2300" spc="270" dirty="0">
                <a:latin typeface="Calibri"/>
                <a:cs typeface="Calibri"/>
              </a:rPr>
              <a:t>kategorik</a:t>
            </a:r>
            <a:r>
              <a:rPr sz="2300" spc="35" dirty="0">
                <a:latin typeface="Calibri"/>
                <a:cs typeface="Calibri"/>
              </a:rPr>
              <a:t> </a:t>
            </a:r>
            <a:r>
              <a:rPr sz="2300" spc="210" dirty="0" err="1">
                <a:latin typeface="Calibri"/>
                <a:cs typeface="Calibri"/>
              </a:rPr>
              <a:t>değişkenleri</a:t>
            </a:r>
            <a:r>
              <a:rPr sz="2300" spc="45" dirty="0">
                <a:latin typeface="Calibri"/>
                <a:cs typeface="Calibri"/>
              </a:rPr>
              <a:t> </a:t>
            </a:r>
            <a:r>
              <a:rPr sz="2300" spc="254" dirty="0" err="1">
                <a:latin typeface="Calibri"/>
                <a:cs typeface="Calibri"/>
              </a:rPr>
              <a:t>yakala</a:t>
            </a:r>
            <a:r>
              <a:rPr lang="tr-TR" sz="2300" spc="254" dirty="0" err="1">
                <a:latin typeface="Calibri"/>
                <a:cs typeface="Calibri"/>
              </a:rPr>
              <a:t>mak</a:t>
            </a:r>
            <a:endParaRPr sz="2300" dirty="0">
              <a:latin typeface="Calibri"/>
              <a:cs typeface="Calibri"/>
            </a:endParaRPr>
          </a:p>
          <a:p>
            <a:pPr>
              <a:lnSpc>
                <a:spcPct val="100000"/>
              </a:lnSpc>
              <a:spcBef>
                <a:spcPts val="55"/>
              </a:spcBef>
            </a:pPr>
            <a:endParaRPr sz="4450" dirty="0">
              <a:latin typeface="Calibri"/>
              <a:cs typeface="Calibri"/>
            </a:endParaRPr>
          </a:p>
          <a:p>
            <a:pPr marL="12700">
              <a:lnSpc>
                <a:spcPct val="100000"/>
              </a:lnSpc>
              <a:spcBef>
                <a:spcPts val="5"/>
              </a:spcBef>
              <a:tabLst>
                <a:tab pos="1290955" algn="l"/>
              </a:tabLst>
            </a:pPr>
            <a:r>
              <a:rPr sz="2300" b="1" spc="100" dirty="0">
                <a:latin typeface="Century Gothic"/>
                <a:cs typeface="Century Gothic"/>
              </a:rPr>
              <a:t>Adım</a:t>
            </a:r>
            <a:r>
              <a:rPr sz="2300" b="1" spc="-130" dirty="0">
                <a:latin typeface="Century Gothic"/>
                <a:cs typeface="Century Gothic"/>
              </a:rPr>
              <a:t> </a:t>
            </a:r>
            <a:r>
              <a:rPr sz="2300" b="1" spc="120" dirty="0">
                <a:latin typeface="Century Gothic"/>
                <a:cs typeface="Century Gothic"/>
              </a:rPr>
              <a:t>3:	</a:t>
            </a:r>
            <a:r>
              <a:rPr sz="2300" spc="220" dirty="0">
                <a:latin typeface="Calibri"/>
                <a:cs typeface="Calibri"/>
              </a:rPr>
              <a:t>Numerik</a:t>
            </a:r>
            <a:r>
              <a:rPr sz="2300" spc="40" dirty="0">
                <a:latin typeface="Calibri"/>
                <a:cs typeface="Calibri"/>
              </a:rPr>
              <a:t> </a:t>
            </a:r>
            <a:r>
              <a:rPr sz="2300" spc="265" dirty="0">
                <a:latin typeface="Calibri"/>
                <a:cs typeface="Calibri"/>
              </a:rPr>
              <a:t>ve</a:t>
            </a:r>
            <a:r>
              <a:rPr sz="2300" spc="50" dirty="0">
                <a:latin typeface="Calibri"/>
                <a:cs typeface="Calibri"/>
              </a:rPr>
              <a:t> </a:t>
            </a:r>
            <a:r>
              <a:rPr sz="2300" spc="270" dirty="0">
                <a:latin typeface="Calibri"/>
                <a:cs typeface="Calibri"/>
              </a:rPr>
              <a:t>kategorik</a:t>
            </a:r>
            <a:r>
              <a:rPr sz="2300" spc="35" dirty="0">
                <a:latin typeface="Calibri"/>
                <a:cs typeface="Calibri"/>
              </a:rPr>
              <a:t> </a:t>
            </a:r>
            <a:r>
              <a:rPr sz="2300" spc="210" dirty="0">
                <a:latin typeface="Calibri"/>
                <a:cs typeface="Calibri"/>
              </a:rPr>
              <a:t>değişkenlerin</a:t>
            </a:r>
            <a:r>
              <a:rPr sz="2300" spc="55" dirty="0">
                <a:latin typeface="Calibri"/>
                <a:cs typeface="Calibri"/>
              </a:rPr>
              <a:t> </a:t>
            </a:r>
            <a:r>
              <a:rPr sz="2300" spc="200" dirty="0" err="1">
                <a:latin typeface="Calibri"/>
                <a:cs typeface="Calibri"/>
              </a:rPr>
              <a:t>analizini</a:t>
            </a:r>
            <a:r>
              <a:rPr sz="2300" spc="50" dirty="0">
                <a:latin typeface="Calibri"/>
                <a:cs typeface="Calibri"/>
              </a:rPr>
              <a:t> </a:t>
            </a:r>
            <a:r>
              <a:rPr sz="2300" spc="220" dirty="0">
                <a:latin typeface="Calibri"/>
                <a:cs typeface="Calibri"/>
              </a:rPr>
              <a:t>yap</a:t>
            </a:r>
            <a:r>
              <a:rPr lang="tr-TR" sz="2300" spc="220" dirty="0" err="1">
                <a:latin typeface="Calibri"/>
                <a:cs typeface="Calibri"/>
              </a:rPr>
              <a:t>mak</a:t>
            </a:r>
            <a:endParaRPr sz="2300" dirty="0">
              <a:latin typeface="Calibri"/>
              <a:cs typeface="Calibri"/>
            </a:endParaRPr>
          </a:p>
          <a:p>
            <a:pPr>
              <a:lnSpc>
                <a:spcPct val="100000"/>
              </a:lnSpc>
              <a:spcBef>
                <a:spcPts val="5"/>
              </a:spcBef>
            </a:pPr>
            <a:endParaRPr sz="3350" dirty="0">
              <a:latin typeface="Calibri"/>
              <a:cs typeface="Calibri"/>
            </a:endParaRPr>
          </a:p>
          <a:p>
            <a:pPr marL="12700" marR="5080">
              <a:lnSpc>
                <a:spcPct val="152700"/>
              </a:lnSpc>
            </a:pPr>
            <a:r>
              <a:rPr sz="2300" b="1" spc="100" dirty="0">
                <a:latin typeface="Century Gothic"/>
                <a:cs typeface="Century Gothic"/>
              </a:rPr>
              <a:t>Adım</a:t>
            </a:r>
            <a:r>
              <a:rPr sz="2300" b="1" spc="-120" dirty="0">
                <a:latin typeface="Century Gothic"/>
                <a:cs typeface="Century Gothic"/>
              </a:rPr>
              <a:t> </a:t>
            </a:r>
            <a:r>
              <a:rPr sz="2300" b="1" spc="215" dirty="0">
                <a:latin typeface="Century Gothic"/>
                <a:cs typeface="Century Gothic"/>
              </a:rPr>
              <a:t>4:</a:t>
            </a:r>
            <a:r>
              <a:rPr lang="tr-TR" sz="2300" b="1" spc="215" dirty="0">
                <a:latin typeface="Century Gothic"/>
                <a:cs typeface="Century Gothic"/>
              </a:rPr>
              <a:t> </a:t>
            </a:r>
            <a:r>
              <a:rPr sz="2300" b="1" spc="-114" dirty="0">
                <a:latin typeface="Century Gothic"/>
                <a:cs typeface="Century Gothic"/>
              </a:rPr>
              <a:t> </a:t>
            </a:r>
            <a:r>
              <a:rPr sz="2300" spc="260" dirty="0">
                <a:latin typeface="Calibri"/>
                <a:cs typeface="Calibri"/>
              </a:rPr>
              <a:t>Hedef</a:t>
            </a:r>
            <a:r>
              <a:rPr sz="2300" spc="50" dirty="0">
                <a:latin typeface="Calibri"/>
                <a:cs typeface="Calibri"/>
              </a:rPr>
              <a:t> </a:t>
            </a:r>
            <a:r>
              <a:rPr sz="2300" spc="240" dirty="0">
                <a:latin typeface="Calibri"/>
                <a:cs typeface="Calibri"/>
              </a:rPr>
              <a:t>değişken</a:t>
            </a:r>
            <a:r>
              <a:rPr sz="2300" spc="55" dirty="0">
                <a:latin typeface="Calibri"/>
                <a:cs typeface="Calibri"/>
              </a:rPr>
              <a:t> </a:t>
            </a:r>
            <a:r>
              <a:rPr sz="2300" spc="215" dirty="0" err="1">
                <a:latin typeface="Calibri"/>
                <a:cs typeface="Calibri"/>
              </a:rPr>
              <a:t>analizi</a:t>
            </a:r>
            <a:r>
              <a:rPr sz="2300" spc="60" dirty="0">
                <a:latin typeface="Calibri"/>
                <a:cs typeface="Calibri"/>
              </a:rPr>
              <a:t> </a:t>
            </a:r>
            <a:r>
              <a:rPr sz="2300" spc="220" dirty="0">
                <a:latin typeface="Calibri"/>
                <a:cs typeface="Calibri"/>
              </a:rPr>
              <a:t>yap</a:t>
            </a:r>
            <a:r>
              <a:rPr lang="tr-TR" sz="2300" spc="220" dirty="0" err="1">
                <a:latin typeface="Calibri"/>
                <a:cs typeface="Calibri"/>
              </a:rPr>
              <a:t>mak</a:t>
            </a:r>
            <a:r>
              <a:rPr sz="2300" spc="220" dirty="0">
                <a:latin typeface="Calibri"/>
                <a:cs typeface="Calibri"/>
              </a:rPr>
              <a:t>.</a:t>
            </a:r>
            <a:r>
              <a:rPr sz="2300" spc="55" dirty="0">
                <a:latin typeface="Calibri"/>
                <a:cs typeface="Calibri"/>
              </a:rPr>
              <a:t> </a:t>
            </a:r>
            <a:r>
              <a:rPr sz="2300" spc="275" dirty="0">
                <a:latin typeface="Calibri"/>
                <a:cs typeface="Calibri"/>
              </a:rPr>
              <a:t>(Kategorik</a:t>
            </a:r>
            <a:r>
              <a:rPr sz="2300" spc="55" dirty="0">
                <a:latin typeface="Calibri"/>
                <a:cs typeface="Calibri"/>
              </a:rPr>
              <a:t> </a:t>
            </a:r>
            <a:r>
              <a:rPr sz="2300" spc="220" dirty="0">
                <a:latin typeface="Calibri"/>
                <a:cs typeface="Calibri"/>
              </a:rPr>
              <a:t>değişkenlere</a:t>
            </a:r>
            <a:r>
              <a:rPr sz="2300" spc="60" dirty="0">
                <a:latin typeface="Calibri"/>
                <a:cs typeface="Calibri"/>
              </a:rPr>
              <a:t> </a:t>
            </a:r>
            <a:r>
              <a:rPr sz="2300" spc="260" dirty="0">
                <a:latin typeface="Calibri"/>
                <a:cs typeface="Calibri"/>
              </a:rPr>
              <a:t>göre</a:t>
            </a:r>
            <a:r>
              <a:rPr sz="2300" spc="60" dirty="0">
                <a:latin typeface="Calibri"/>
                <a:cs typeface="Calibri"/>
              </a:rPr>
              <a:t> </a:t>
            </a:r>
            <a:r>
              <a:rPr sz="2300" spc="250" dirty="0">
                <a:latin typeface="Calibri"/>
                <a:cs typeface="Calibri"/>
              </a:rPr>
              <a:t>hedef</a:t>
            </a:r>
            <a:r>
              <a:rPr sz="2300" spc="50" dirty="0">
                <a:latin typeface="Calibri"/>
                <a:cs typeface="Calibri"/>
              </a:rPr>
              <a:t> </a:t>
            </a:r>
            <a:r>
              <a:rPr sz="2300" spc="225" dirty="0">
                <a:latin typeface="Calibri"/>
                <a:cs typeface="Calibri"/>
              </a:rPr>
              <a:t>değişkenin</a:t>
            </a:r>
            <a:r>
              <a:rPr sz="2300" spc="55" dirty="0">
                <a:latin typeface="Calibri"/>
                <a:cs typeface="Calibri"/>
              </a:rPr>
              <a:t> </a:t>
            </a:r>
            <a:r>
              <a:rPr sz="2300" spc="235" dirty="0">
                <a:latin typeface="Calibri"/>
                <a:cs typeface="Calibri"/>
              </a:rPr>
              <a:t>ortalaması,</a:t>
            </a:r>
            <a:r>
              <a:rPr sz="2300" spc="60" dirty="0">
                <a:latin typeface="Calibri"/>
                <a:cs typeface="Calibri"/>
              </a:rPr>
              <a:t> </a:t>
            </a:r>
            <a:r>
              <a:rPr sz="2300" spc="250" dirty="0">
                <a:latin typeface="Calibri"/>
                <a:cs typeface="Calibri"/>
              </a:rPr>
              <a:t>hedef</a:t>
            </a:r>
            <a:r>
              <a:rPr sz="2300" spc="50" dirty="0">
                <a:latin typeface="Calibri"/>
                <a:cs typeface="Calibri"/>
              </a:rPr>
              <a:t> </a:t>
            </a:r>
            <a:r>
              <a:rPr sz="2300" spc="240" dirty="0">
                <a:latin typeface="Calibri"/>
                <a:cs typeface="Calibri"/>
              </a:rPr>
              <a:t>değişkene</a:t>
            </a:r>
            <a:r>
              <a:rPr sz="2300" spc="60" dirty="0">
                <a:latin typeface="Calibri"/>
                <a:cs typeface="Calibri"/>
              </a:rPr>
              <a:t> </a:t>
            </a:r>
            <a:r>
              <a:rPr sz="2300" spc="260" dirty="0">
                <a:latin typeface="Calibri"/>
                <a:cs typeface="Calibri"/>
              </a:rPr>
              <a:t>göre </a:t>
            </a:r>
            <a:r>
              <a:rPr sz="2300" spc="-505" dirty="0">
                <a:latin typeface="Calibri"/>
                <a:cs typeface="Calibri"/>
              </a:rPr>
              <a:t> </a:t>
            </a:r>
            <a:r>
              <a:rPr sz="2300" spc="210" dirty="0">
                <a:latin typeface="Calibri"/>
                <a:cs typeface="Calibri"/>
              </a:rPr>
              <a:t>numerik</a:t>
            </a:r>
            <a:r>
              <a:rPr sz="2300" spc="35" dirty="0">
                <a:latin typeface="Calibri"/>
                <a:cs typeface="Calibri"/>
              </a:rPr>
              <a:t> </a:t>
            </a:r>
            <a:r>
              <a:rPr sz="2300" spc="210" dirty="0">
                <a:latin typeface="Calibri"/>
                <a:cs typeface="Calibri"/>
              </a:rPr>
              <a:t>değişkenlerin</a:t>
            </a:r>
            <a:r>
              <a:rPr sz="2300" spc="40" dirty="0">
                <a:latin typeface="Calibri"/>
                <a:cs typeface="Calibri"/>
              </a:rPr>
              <a:t> </a:t>
            </a:r>
            <a:r>
              <a:rPr sz="2300" spc="254" dirty="0">
                <a:latin typeface="Calibri"/>
                <a:cs typeface="Calibri"/>
              </a:rPr>
              <a:t>ortalaması)</a:t>
            </a:r>
            <a:endParaRPr sz="2300" dirty="0">
              <a:latin typeface="Calibri"/>
              <a:cs typeface="Calibri"/>
            </a:endParaRPr>
          </a:p>
          <a:p>
            <a:pPr>
              <a:lnSpc>
                <a:spcPct val="100000"/>
              </a:lnSpc>
            </a:pPr>
            <a:endParaRPr sz="2900" dirty="0">
              <a:latin typeface="Calibri"/>
              <a:cs typeface="Calibri"/>
            </a:endParaRPr>
          </a:p>
          <a:p>
            <a:pPr marL="12700">
              <a:lnSpc>
                <a:spcPct val="100000"/>
              </a:lnSpc>
              <a:spcBef>
                <a:spcPts val="1950"/>
              </a:spcBef>
            </a:pPr>
            <a:r>
              <a:rPr sz="2300" b="1" spc="100" dirty="0">
                <a:latin typeface="Century Gothic"/>
                <a:cs typeface="Century Gothic"/>
              </a:rPr>
              <a:t>Adım</a:t>
            </a:r>
            <a:r>
              <a:rPr sz="2300" b="1" spc="-130" dirty="0">
                <a:latin typeface="Century Gothic"/>
                <a:cs typeface="Century Gothic"/>
              </a:rPr>
              <a:t> </a:t>
            </a:r>
            <a:r>
              <a:rPr sz="2300" b="1" spc="125" dirty="0">
                <a:latin typeface="Century Gothic"/>
                <a:cs typeface="Century Gothic"/>
              </a:rPr>
              <a:t>5:</a:t>
            </a:r>
            <a:r>
              <a:rPr lang="tr-TR" sz="2300" b="1" spc="125" dirty="0">
                <a:latin typeface="Century Gothic"/>
                <a:cs typeface="Century Gothic"/>
              </a:rPr>
              <a:t> </a:t>
            </a:r>
            <a:r>
              <a:rPr sz="2300" b="1" spc="-120" dirty="0">
                <a:latin typeface="Century Gothic"/>
                <a:cs typeface="Century Gothic"/>
              </a:rPr>
              <a:t> </a:t>
            </a:r>
            <a:r>
              <a:rPr sz="2300" spc="235" dirty="0">
                <a:latin typeface="Calibri"/>
                <a:cs typeface="Calibri"/>
              </a:rPr>
              <a:t>Aykırı</a:t>
            </a:r>
            <a:r>
              <a:rPr sz="2300" spc="55" dirty="0">
                <a:latin typeface="Calibri"/>
                <a:cs typeface="Calibri"/>
              </a:rPr>
              <a:t> </a:t>
            </a:r>
            <a:r>
              <a:rPr sz="2300" spc="265" dirty="0">
                <a:latin typeface="Calibri"/>
                <a:cs typeface="Calibri"/>
              </a:rPr>
              <a:t>gözlem</a:t>
            </a:r>
            <a:r>
              <a:rPr sz="2300" spc="50" dirty="0">
                <a:latin typeface="Calibri"/>
                <a:cs typeface="Calibri"/>
              </a:rPr>
              <a:t> </a:t>
            </a:r>
            <a:r>
              <a:rPr sz="2300" spc="215" dirty="0" err="1">
                <a:latin typeface="Calibri"/>
                <a:cs typeface="Calibri"/>
              </a:rPr>
              <a:t>analizi</a:t>
            </a:r>
            <a:r>
              <a:rPr sz="2300" spc="55" dirty="0">
                <a:latin typeface="Calibri"/>
                <a:cs typeface="Calibri"/>
              </a:rPr>
              <a:t> </a:t>
            </a:r>
            <a:r>
              <a:rPr sz="2300" spc="220" dirty="0">
                <a:latin typeface="Calibri"/>
                <a:cs typeface="Calibri"/>
              </a:rPr>
              <a:t>yap</a:t>
            </a:r>
            <a:r>
              <a:rPr lang="tr-TR" sz="2300" spc="220" dirty="0" err="1">
                <a:latin typeface="Calibri"/>
                <a:cs typeface="Calibri"/>
              </a:rPr>
              <a:t>mak</a:t>
            </a:r>
            <a:r>
              <a:rPr sz="2300" spc="220" dirty="0">
                <a:latin typeface="Calibri"/>
                <a:cs typeface="Calibri"/>
              </a:rPr>
              <a:t>.</a:t>
            </a:r>
            <a:endParaRPr sz="2300" dirty="0">
              <a:latin typeface="Calibri"/>
              <a:cs typeface="Calibri"/>
            </a:endParaRPr>
          </a:p>
          <a:p>
            <a:pPr>
              <a:lnSpc>
                <a:spcPct val="100000"/>
              </a:lnSpc>
              <a:spcBef>
                <a:spcPts val="55"/>
              </a:spcBef>
            </a:pPr>
            <a:endParaRPr sz="4500" dirty="0">
              <a:latin typeface="Calibri"/>
              <a:cs typeface="Calibri"/>
            </a:endParaRPr>
          </a:p>
          <a:p>
            <a:pPr marL="12700">
              <a:lnSpc>
                <a:spcPct val="100000"/>
              </a:lnSpc>
              <a:spcBef>
                <a:spcPts val="5"/>
              </a:spcBef>
            </a:pPr>
            <a:r>
              <a:rPr sz="2300" b="1" spc="100" dirty="0">
                <a:latin typeface="Century Gothic"/>
                <a:cs typeface="Century Gothic"/>
              </a:rPr>
              <a:t>Adım</a:t>
            </a:r>
            <a:r>
              <a:rPr sz="2300" b="1" spc="-135" dirty="0">
                <a:latin typeface="Century Gothic"/>
                <a:cs typeface="Century Gothic"/>
              </a:rPr>
              <a:t> </a:t>
            </a:r>
            <a:r>
              <a:rPr sz="2300" b="1" spc="110" dirty="0">
                <a:latin typeface="Century Gothic"/>
                <a:cs typeface="Century Gothic"/>
              </a:rPr>
              <a:t>6:</a:t>
            </a:r>
            <a:r>
              <a:rPr sz="2300" b="1" spc="-130" dirty="0">
                <a:latin typeface="Century Gothic"/>
                <a:cs typeface="Century Gothic"/>
              </a:rPr>
              <a:t> </a:t>
            </a:r>
            <a:r>
              <a:rPr lang="tr-TR" sz="2300" b="1" spc="-130" dirty="0">
                <a:latin typeface="Century Gothic"/>
                <a:cs typeface="Century Gothic"/>
              </a:rPr>
              <a:t> </a:t>
            </a:r>
            <a:r>
              <a:rPr sz="2300" spc="185" dirty="0" err="1">
                <a:latin typeface="Calibri"/>
                <a:cs typeface="Calibri"/>
              </a:rPr>
              <a:t>Eksik</a:t>
            </a:r>
            <a:r>
              <a:rPr sz="2300" spc="35" dirty="0">
                <a:latin typeface="Calibri"/>
                <a:cs typeface="Calibri"/>
              </a:rPr>
              <a:t> </a:t>
            </a:r>
            <a:r>
              <a:rPr sz="2300" spc="270" dirty="0">
                <a:latin typeface="Calibri"/>
                <a:cs typeface="Calibri"/>
              </a:rPr>
              <a:t>gözlem</a:t>
            </a:r>
            <a:r>
              <a:rPr sz="2300" spc="40" dirty="0">
                <a:latin typeface="Calibri"/>
                <a:cs typeface="Calibri"/>
              </a:rPr>
              <a:t> </a:t>
            </a:r>
            <a:r>
              <a:rPr sz="2300" spc="215" dirty="0" err="1">
                <a:latin typeface="Calibri"/>
                <a:cs typeface="Calibri"/>
              </a:rPr>
              <a:t>analizi</a:t>
            </a:r>
            <a:r>
              <a:rPr sz="2300" spc="45" dirty="0">
                <a:latin typeface="Calibri"/>
                <a:cs typeface="Calibri"/>
              </a:rPr>
              <a:t> </a:t>
            </a:r>
            <a:r>
              <a:rPr sz="2300" spc="220" dirty="0">
                <a:latin typeface="Calibri"/>
                <a:cs typeface="Calibri"/>
              </a:rPr>
              <a:t>yap</a:t>
            </a:r>
            <a:r>
              <a:rPr lang="tr-TR" sz="2300" spc="220" dirty="0" err="1">
                <a:latin typeface="Calibri"/>
                <a:cs typeface="Calibri"/>
              </a:rPr>
              <a:t>mak</a:t>
            </a:r>
            <a:r>
              <a:rPr sz="2300" spc="220" dirty="0">
                <a:latin typeface="Calibri"/>
                <a:cs typeface="Calibri"/>
              </a:rPr>
              <a:t>.</a:t>
            </a:r>
            <a:endParaRPr sz="2300" dirty="0">
              <a:latin typeface="Calibri"/>
              <a:cs typeface="Calibri"/>
            </a:endParaRPr>
          </a:p>
          <a:p>
            <a:pPr>
              <a:lnSpc>
                <a:spcPct val="100000"/>
              </a:lnSpc>
              <a:spcBef>
                <a:spcPts val="15"/>
              </a:spcBef>
            </a:pPr>
            <a:endParaRPr sz="4550" dirty="0">
              <a:latin typeface="Calibri"/>
              <a:cs typeface="Calibri"/>
            </a:endParaRPr>
          </a:p>
          <a:p>
            <a:pPr marL="12700">
              <a:lnSpc>
                <a:spcPct val="100000"/>
              </a:lnSpc>
            </a:pPr>
            <a:r>
              <a:rPr sz="2300" b="1" spc="100" dirty="0">
                <a:latin typeface="Century Gothic"/>
                <a:cs typeface="Century Gothic"/>
              </a:rPr>
              <a:t>Adım</a:t>
            </a:r>
            <a:r>
              <a:rPr sz="2300" b="1" spc="-135" dirty="0">
                <a:latin typeface="Century Gothic"/>
                <a:cs typeface="Century Gothic"/>
              </a:rPr>
              <a:t> </a:t>
            </a:r>
            <a:r>
              <a:rPr sz="2300" b="1" spc="80" dirty="0">
                <a:latin typeface="Century Gothic"/>
                <a:cs typeface="Century Gothic"/>
              </a:rPr>
              <a:t>7:</a:t>
            </a:r>
            <a:r>
              <a:rPr sz="2300" b="1" spc="-125" dirty="0">
                <a:latin typeface="Century Gothic"/>
                <a:cs typeface="Century Gothic"/>
              </a:rPr>
              <a:t> </a:t>
            </a:r>
            <a:r>
              <a:rPr lang="tr-TR" sz="2300" b="1" spc="-125" dirty="0">
                <a:latin typeface="Century Gothic"/>
                <a:cs typeface="Century Gothic"/>
              </a:rPr>
              <a:t> </a:t>
            </a:r>
            <a:r>
              <a:rPr sz="2300" spc="240" dirty="0" err="1">
                <a:latin typeface="Calibri"/>
                <a:cs typeface="Calibri"/>
              </a:rPr>
              <a:t>Korelasyon</a:t>
            </a:r>
            <a:r>
              <a:rPr sz="2300" spc="35" dirty="0">
                <a:latin typeface="Calibri"/>
                <a:cs typeface="Calibri"/>
              </a:rPr>
              <a:t> </a:t>
            </a:r>
            <a:r>
              <a:rPr sz="2300" spc="215" dirty="0" err="1">
                <a:latin typeface="Calibri"/>
                <a:cs typeface="Calibri"/>
              </a:rPr>
              <a:t>analizi</a:t>
            </a:r>
            <a:r>
              <a:rPr sz="2300" spc="50" dirty="0">
                <a:latin typeface="Calibri"/>
                <a:cs typeface="Calibri"/>
              </a:rPr>
              <a:t> </a:t>
            </a:r>
            <a:r>
              <a:rPr sz="2300" spc="225" dirty="0">
                <a:latin typeface="Calibri"/>
                <a:cs typeface="Calibri"/>
              </a:rPr>
              <a:t>yap</a:t>
            </a:r>
            <a:r>
              <a:rPr lang="tr-TR" sz="2300" spc="225" dirty="0" err="1">
                <a:latin typeface="Calibri"/>
                <a:cs typeface="Calibri"/>
              </a:rPr>
              <a:t>mak</a:t>
            </a:r>
            <a:r>
              <a:rPr sz="2300" spc="225" dirty="0">
                <a:latin typeface="Calibri"/>
                <a:cs typeface="Calibri"/>
              </a:rPr>
              <a:t>.</a:t>
            </a:r>
            <a:endParaRPr sz="23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15151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398</TotalTime>
  <Words>1173</Words>
  <Application>Microsoft Office PowerPoint</Application>
  <PresentationFormat>Özel</PresentationFormat>
  <Paragraphs>150</Paragraphs>
  <Slides>20</Slides>
  <Notes>0</Notes>
  <HiddenSlides>0</HiddenSlides>
  <MMClips>0</MMClips>
  <ScaleCrop>false</ScaleCrop>
  <HeadingPairs>
    <vt:vector size="6" baseType="variant">
      <vt:variant>
        <vt:lpstr>Kullanılan Yazı Tipleri</vt:lpstr>
      </vt:variant>
      <vt:variant>
        <vt:i4>9</vt:i4>
      </vt:variant>
      <vt:variant>
        <vt:lpstr>Tema</vt:lpstr>
      </vt:variant>
      <vt:variant>
        <vt:i4>1</vt:i4>
      </vt:variant>
      <vt:variant>
        <vt:lpstr>Slayt Başlıkları</vt:lpstr>
      </vt:variant>
      <vt:variant>
        <vt:i4>20</vt:i4>
      </vt:variant>
    </vt:vector>
  </HeadingPairs>
  <TitlesOfParts>
    <vt:vector size="30" baseType="lpstr">
      <vt:lpstr>Arial</vt:lpstr>
      <vt:lpstr>Arial Unicode MS</vt:lpstr>
      <vt:lpstr>Calibri</vt:lpstr>
      <vt:lpstr>Century Gothic</vt:lpstr>
      <vt:lpstr>Lucida Sans</vt:lpstr>
      <vt:lpstr>sohne</vt:lpstr>
      <vt:lpstr>source-code-pro</vt:lpstr>
      <vt:lpstr>source-serif-pro</vt:lpstr>
      <vt:lpstr>Times New Roman</vt:lpstr>
      <vt:lpstr>Office Theme</vt:lpstr>
      <vt:lpstr>       Telco Customer Churn </vt:lpstr>
      <vt:lpstr>İÇİNDEKİLER</vt:lpstr>
      <vt:lpstr>1. GİRİŞ</vt:lpstr>
      <vt:lpstr>1.1. Problem Tanımı</vt:lpstr>
      <vt:lpstr>PowerPoint Sunusu</vt:lpstr>
      <vt:lpstr>PowerPoint Sunusu</vt:lpstr>
      <vt:lpstr>Veri Seti Hikayesi</vt:lpstr>
      <vt:lpstr>PowerPoint Sunusu</vt:lpstr>
      <vt:lpstr>Görev 1 : Keşifçi Veri Analizi</vt:lpstr>
      <vt:lpstr>Görev 2 : Feature Engineering</vt:lpstr>
      <vt:lpstr>PowerPoint Sunusu</vt:lpstr>
      <vt:lpstr>PowerPoint Sunusu</vt:lpstr>
      <vt:lpstr>PowerPoint Sunusu</vt:lpstr>
      <vt:lpstr>MODELLEME</vt:lpstr>
      <vt:lpstr>Modelin performansı </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Telco Customer Churn </dc:title>
  <cp:lastModifiedBy>Merve Karagöz</cp:lastModifiedBy>
  <cp:revision>19</cp:revision>
  <dcterms:created xsi:type="dcterms:W3CDTF">2022-10-31T13:12:05Z</dcterms:created>
  <dcterms:modified xsi:type="dcterms:W3CDTF">2022-11-11T19:29:52Z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2022-01-05T00:00:00Z</vt:filetime>
  </property>
  <property fmtid="{D5CDD505-2E9C-101B-9397-08002B2CF9AE}" pid="3" name="LastSaved">
    <vt:filetime>2022-10-31T00:00:00Z</vt:filetime>
  </property>
</Properties>
</file>